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8" r:id="rId5"/>
    <p:sldId id="256" r:id="rId6"/>
    <p:sldId id="259" r:id="rId7"/>
    <p:sldId id="294" r:id="rId8"/>
    <p:sldId id="283" r:id="rId9"/>
    <p:sldId id="262" r:id="rId10"/>
    <p:sldId id="263" r:id="rId11"/>
    <p:sldId id="266" r:id="rId12"/>
    <p:sldId id="284" r:id="rId13"/>
    <p:sldId id="285" r:id="rId14"/>
    <p:sldId id="293" r:id="rId15"/>
    <p:sldId id="287" r:id="rId16"/>
    <p:sldId id="288" r:id="rId17"/>
    <p:sldId id="289" r:id="rId18"/>
    <p:sldId id="290" r:id="rId19"/>
    <p:sldId id="303" r:id="rId20"/>
    <p:sldId id="305" r:id="rId21"/>
    <p:sldId id="276" r:id="rId22"/>
    <p:sldId id="277" r:id="rId23"/>
    <p:sldId id="278" r:id="rId24"/>
    <p:sldId id="281" r:id="rId25"/>
    <p:sldId id="309" r:id="rId26"/>
    <p:sldId id="30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EABED1-4E7E-4F30-BEE6-F9947029F381}" v="14" dt="2026-02-14T11:03:41.1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67" autoAdjust="0"/>
  </p:normalViewPr>
  <p:slideViewPr>
    <p:cSldViewPr snapToGrid="0">
      <p:cViewPr varScale="1">
        <p:scale>
          <a:sx n="99" d="100"/>
          <a:sy n="99" d="100"/>
        </p:scale>
        <p:origin x="4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Method Vs Performance</a:t>
            </a:r>
          </a:p>
        </c:rich>
      </c:tx>
      <c:layout>
        <c:manualLayout>
          <c:xMode val="edge"/>
          <c:yMode val="edge"/>
          <c:x val="0.2595649854904761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Accurancy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FedAvg</c:v>
                </c:pt>
                <c:pt idx="1">
                  <c:v>Fed-Cyclic (ours)</c:v>
                </c:pt>
                <c:pt idx="2">
                  <c:v>Fed-Star (ours)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>
                  <c:v>0.8911</c:v>
                </c:pt>
                <c:pt idx="1">
                  <c:v>0.91149999999999998</c:v>
                </c:pt>
                <c:pt idx="2">
                  <c:v>0.91720000000000002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1E-448B-9BFE-8A3FBE10B6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Weighted 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FedAvg</c:v>
                </c:pt>
                <c:pt idx="1">
                  <c:v>Fed-Cyclic (ours)</c:v>
                </c:pt>
                <c:pt idx="2">
                  <c:v>Fed-Star (ours)</c:v>
                </c:pt>
              </c:strCache>
            </c:strRef>
          </c:cat>
          <c:val>
            <c:numRef>
              <c:f>Sheet1!$C$2:$C$4</c:f>
              <c:numCache>
                <c:formatCode>0.00%</c:formatCode>
                <c:ptCount val="3"/>
                <c:pt idx="0">
                  <c:v>0.88980000000000004</c:v>
                </c:pt>
                <c:pt idx="1">
                  <c:v>0.90890000000000004</c:v>
                </c:pt>
                <c:pt idx="2">
                  <c:v>0.91169999999999995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1E-448B-9BFE-8A3FBE10B6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Macro 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FedAvg</c:v>
                </c:pt>
                <c:pt idx="1">
                  <c:v>Fed-Cyclic (ours)</c:v>
                </c:pt>
                <c:pt idx="2">
                  <c:v>Fed-Star (ours)</c:v>
                </c:pt>
              </c:strCache>
            </c:strRef>
          </c:cat>
          <c:val>
            <c:numRef>
              <c:f>Sheet1!$D$2:$D$4</c:f>
              <c:numCache>
                <c:formatCode>0.00%</c:formatCode>
                <c:ptCount val="3"/>
                <c:pt idx="0">
                  <c:v>0.88470000000000004</c:v>
                </c:pt>
                <c:pt idx="1">
                  <c:v>0.90329999999999999</c:v>
                </c:pt>
                <c:pt idx="2">
                  <c:v>0.90580000000000005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1E-448B-9BFE-8A3FBE10B62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797242815"/>
        <c:axId val="1881488864"/>
      </c:barChart>
      <c:catAx>
        <c:axId val="797242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488864"/>
        <c:crosses val="autoZero"/>
        <c:auto val="1"/>
        <c:lblAlgn val="ctr"/>
        <c:lblOffset val="100"/>
        <c:noMultiLvlLbl val="0"/>
      </c:catAx>
      <c:valAx>
        <c:axId val="1881488864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7972428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6453913051339303"/>
          <c:y val="0.13028097156898261"/>
          <c:w val="0.71110520986828429"/>
          <c:h val="5.67849060099694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8FFD0-8384-4B13-91E1-29ADF1BB638D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AE245-FAD9-47E8-AADB-838B4D08E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350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Give all figure a name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5197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collect images from different commercial image-sources and develop a real-world dataset that truly reflects a federated learning setup.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real-world dataset inspired from the Office-31 . for the task of image-classification</a:t>
            </a:r>
            <a:endParaRPr lang="en-US"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878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Fed </a:t>
            </a:r>
            <a:r>
              <a:rPr lang="en-US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cyc</a:t>
            </a:r>
            <a:r>
              <a:rPr lang="en-US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--computationally inexpensive, robust to statistical heterogeneity</a:t>
            </a: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,</a:t>
            </a:r>
            <a:r>
              <a:rPr lang="en-US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faster convergence than </a:t>
            </a:r>
            <a:r>
              <a:rPr lang="en-US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FedAvg</a:t>
            </a:r>
            <a:r>
              <a:rPr lang="en-US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better personalized global model</a:t>
            </a:r>
          </a:p>
          <a:p>
            <a:pPr lvl="0"/>
            <a:r>
              <a:rPr lang="en-US" b="1" dirty="0">
                <a:latin typeface="Montserrat"/>
                <a:ea typeface="Montserrat"/>
                <a:cs typeface="Montserrat"/>
                <a:sym typeface="Montserrat"/>
              </a:rPr>
              <a:t>Fed star--higher accuracy than baselines, pre-aggregation </a:t>
            </a:r>
            <a:r>
              <a:rPr lang="en-US" b="1" dirty="0">
                <a:latin typeface="Montserrat Medium"/>
                <a:ea typeface="Montserrat Medium"/>
                <a:cs typeface="Montserrat Medium"/>
                <a:sym typeface="Montserrat Medium"/>
              </a:rPr>
              <a:t>decreases the reliance on the global server</a:t>
            </a:r>
            <a:r>
              <a:rPr lang="en-US" b="1" dirty="0">
                <a:latin typeface="Montserrat"/>
                <a:ea typeface="Montserrat"/>
                <a:cs typeface="Montserrat"/>
                <a:sym typeface="Montserrat"/>
              </a:rPr>
              <a:t> , prioritizes learning of generalized and outlier</a:t>
            </a:r>
          </a:p>
          <a:p>
            <a:pPr lvl="0"/>
            <a:r>
              <a:rPr lang="en-US" b="1" dirty="0">
                <a:latin typeface="Montserrat"/>
                <a:ea typeface="Montserrat"/>
                <a:cs typeface="Montserrat"/>
                <a:sym typeface="Montserrat"/>
              </a:rPr>
              <a:t>features  w</a:t>
            </a:r>
            <a:r>
              <a:rPr lang="en-US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hich results in better personalization capabilities of the global model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---The algorithm is 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computationally inexpensive 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the parameters of only one client is passed to the next at any given time.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algorithm is 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robust to statistical heterogeneity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every client gets an opportunity to train the global model on its local data.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has 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faster convergence than </a:t>
            </a:r>
            <a:r>
              <a:rPr lang="en-US" sz="12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FedAvg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While being simple to implement, it attains higher accuracy and creates 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better personalized global model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---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Fed-Star attains higher accuracy than baselines.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The pre-aggregation step among clients </a:t>
            </a: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decreases the reliance on the global server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 for convergence.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The Fed-Star algorithm, trains a model that prioritizes learning of generalized and outlier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features  w</a:t>
            </a: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hich results in better personalization capabilities of the global model.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381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do you find "The One" without a central server knowing "The Everything"?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Moving from Cloud-based matching to On-Device intuition.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829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overcome the privacy challenges, the Federated Learning paradigm was proposed by Google in the year. 2017.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756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EB5EB-5954-6B10-CCDF-3B1B94B18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6F96B-9297-D09C-D378-CBA694A8AD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B3CC0B-B8DB-E376-4304-CE8648A63A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Google-2017-Federated Learning (FL) is a distributed learning paradigm that can learn a global model from </a:t>
            </a:r>
            <a:r>
              <a:rPr lang="en-US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decentralised</a:t>
            </a: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data without exchanging sensitive data across the clients.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Federated Learning models are trained by exchanging weights rather than sharing data addressing sensitive data privacy and data access issues.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C3313-EFC9-E2C9-C0E2-16DEEEEE0F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639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C28EC-B025-5D8B-250F-F35E26E82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F2DB88-5677-AB6D-45E4-DEAF8D882E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CFF41F-EF63-4C7A-5A06-730C45E4E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Traditional Federated Learning optimization involve local client training on the local datasets for a fixed number of epochs.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local clients then upload the model weights to the central server, where the weights are averaged to form a global model whose parameters are shared with the local clients.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method is known as </a:t>
            </a:r>
            <a:r>
              <a:rPr lang="en-US" sz="11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FedAvg</a:t>
            </a:r>
            <a:r>
              <a:rPr lang="en-US" sz="11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en-US" sz="105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83334-96A9-6B11-85DE-BE58FB0EAF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003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Artificial Division of Existing Datasets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Most previous works applied the Federated algorithm on a single dataset distributed among the clients artificially. </a:t>
            </a:r>
            <a:endParaRPr lang="en-US"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Statistical Heterogeneity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FedAvg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can have convergence issue [1] if the data distribution among the clients is non-I.I.D.</a:t>
            </a:r>
            <a:endParaRPr lang="en-US" sz="12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Personalized Learning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FedAvg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does not generalize [2] well for client with local distribution that is very different from global distribution.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8766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2880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discuss about algorithm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78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27D7B-4725-26FF-969C-F6AD36744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B769B-FE84-CDE3-88D2-8FD8401F96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84FA3D-F4D5-991A-95ED-B0087967D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Personalization: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incorporating these outlier features before reaching the global server, the resulting global model achieves significantly better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personalization capabilities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Client-Side Pre-aggregation: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Before global syncing, local clients exchange and pre-aggregate model weights using a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topology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Heterogeneity: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pre-aggregation step is specifically designed to mitigate challenges arising from diverse and non-IID data across different clients.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Cross-Testing: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Clients test peer models on their own local data to identify and prioritize learning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 features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might have otherwise missed.</a:t>
            </a:r>
          </a:p>
          <a:p>
            <a:endParaRPr lang="en-US" sz="12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CC4E8-C2FC-AD49-2083-8855BF682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922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0CF83-9F9E-F295-EE96-BBF151716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0B79B6-B901-A826-BFF3-D2028DB7FD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786D4D-386C-FD5A-323C-725D078BC6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Client-Side Pre-aggregation: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Before global syncing, local clients exchange and pre-aggregate model weights using a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topology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Heterogeneity: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pre-aggregation step is specifically designed to mitigate challenges arising from diverse and non-IID data across different clients.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Cross-Testing: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Clients test peer models on their own local data to identify and prioritize learning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 features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might have otherwise missed.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Personalization: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incorporating these outlier features before reaching the global server, the resulting global model achieves significantly better 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personalization capabilities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2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8F254-14DA-78EC-AD19-2FDE679C3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AE245-FAD9-47E8-AADB-838B4D08E4AB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7500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FF391-82C0-36C3-326D-E696D221B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4D8725-1483-A1E1-48F3-34A94A5A2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E2DC4-6541-3923-64F2-8A3F63C01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81A1-0A5D-4078-BE9B-505BF2FEDFE0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E1609-ED2F-C49E-9C42-B1EB71D0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5D4BD-4DEC-1A05-29BD-04A2A13CD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900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D2366-4761-0D1E-98BF-5EB5A39EE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803909-A710-38F6-377C-A5388FCAB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10435-3FFE-45C5-4F01-35CAEFB9D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CF717-9C00-4A5B-A89B-800E06A52B6F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A0FF8-204D-81E3-97F2-900EDBBD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14E06-AFA7-089D-CA5A-5F4BC0C4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948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938689-97C1-A536-4D1C-D633916A1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F0074-2324-0D7F-B0AD-259DE1196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DA18E-9D2C-DA3A-4861-087A9508D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624D-9EAB-45CC-9B6B-D9C45AB2A8AB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30F27-77C9-1D62-4D15-09D57DD57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A3D5A-1487-D4F8-9C73-52670902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353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9647F-431B-2AEB-2891-B881114D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3D1F0-4115-9BDE-0869-E729AAD85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0710F-C3EA-6F14-3E21-47C1B060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2E04-9CDC-4055-8B97-70E82A968A77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42F3D-005C-CBA1-171C-456DB5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7DC7E-6EE3-E52C-3130-84FAE2FC5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436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BB6F5-9FAF-5E12-F827-860DED231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878E8-7F76-FCA3-3318-B43D469E8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14C8E-C42D-6530-5E29-30C4F0118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8B282-3067-4410-BA64-CEAE9927872F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A224F-C35F-4A26-C9BF-B1A74CD20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1DC9F-CA72-93CB-70BE-96A84560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81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16878-4EEE-DD70-A8D4-446FEAEB8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93E12-A493-53D3-2ABB-150365481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1F323-76B1-7A2D-5613-D6742CF0D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63F9C-C20C-CA5A-0773-69ED56B29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0AB4-2A29-4993-81EF-5E8B55429112}" type="datetime1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77BDE-1230-1180-F454-30E5087A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80C94-F0FD-967F-A09F-AF1C9A0DD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546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C493-C12C-0CC9-E3EC-28B726389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27E6-5986-5E89-E48E-6FB5CD428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EBF30-334F-D9C0-3F5F-2C0A5ADC1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52ACE6-2E10-C141-9014-5508DE4FF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375750-E7A1-EC83-D559-2C049B413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314FE4-23A1-DAAC-634C-29A9BC1B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FC73A-7342-484D-AF13-AF6AC0CD64F0}" type="datetime1">
              <a:rPr lang="en-IN" smtClean="0"/>
              <a:t>14-02-2026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7E057B-1E34-7DD9-2978-3C9A529C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2C9041-175B-6E40-F9AE-046B9F51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339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BDD16-33F4-D675-0E79-6C106BD01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B1B0E-C595-B0AF-9690-4AE333F7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B2C33-66F2-4F33-A7FC-456AD8ADBA34}" type="datetime1">
              <a:rPr lang="en-IN" smtClean="0"/>
              <a:t>14-02-2026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84E6F-F69E-B079-6F99-C3AA477D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F2ACDD-97C6-B6CA-096B-48FC69020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05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7FED4-D354-9AF7-4E60-E0DC0E82C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4273-8B29-4F86-9795-AAAF5388714F}" type="datetime1">
              <a:rPr lang="en-IN" smtClean="0"/>
              <a:t>14-02-2026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79C77-7415-1535-F327-BD46FFC9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2AC79-474D-B2BD-56CD-06D338B3D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5902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E89EF-9D07-C04D-3A74-1A4946BA8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50F27-9F38-7D79-B208-D72079A18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5D9387-C0CC-DAC6-0016-4AD54EA60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6DCDC-D613-7E42-C2AE-5966FBDF8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A82E3-14BA-49D2-891A-BD915D5B45E1}" type="datetime1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CE177-9938-99B9-2C91-837E1CAF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7CECD-B752-B961-E1B6-1D6E662EF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615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80DD0-B3F1-E621-8F2A-99B0104AD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843E2D-20A2-4281-B696-9C4D31FC0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CB8D62-72C1-CB39-6187-B402273EF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16F10-0535-E54A-D075-EBB3D136C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E6EF-3638-48E6-BD10-19CA5CFE32CA}" type="datetime1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52EFF-1BEA-8ABD-8C41-4C6E6D31A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49F36-69F8-704B-773A-13BF8A50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75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F6B321-F885-45FF-59C2-683FA7D93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4371-F546-5DB4-42B0-D7CABF300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215DE-0A33-8371-9595-9C72EF6A7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A8FC77-0B8E-4767-910F-98270B0BC19A}" type="datetime1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5F93D-5F8C-9A5B-74A1-69B6B9255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0CD2E-4DBE-91BE-49AD-A93CC393F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C1BD34-356E-41AD-BB02-556E1DFD0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664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0.png"/><Relationship Id="rId13" Type="http://schemas.openxmlformats.org/officeDocument/2006/relationships/image" Target="../media/image28.png"/><Relationship Id="rId3" Type="http://schemas.openxmlformats.org/officeDocument/2006/relationships/image" Target="../media/image21.png"/><Relationship Id="rId7" Type="http://schemas.openxmlformats.org/officeDocument/2006/relationships/image" Target="../media/image220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26.png"/><Relationship Id="rId5" Type="http://schemas.openxmlformats.org/officeDocument/2006/relationships/image" Target="../media/image5.png"/><Relationship Id="rId15" Type="http://schemas.openxmlformats.org/officeDocument/2006/relationships/image" Target="../media/image23.png"/><Relationship Id="rId10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24.png"/><Relationship Id="rId1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3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11" Type="http://schemas.openxmlformats.org/officeDocument/2006/relationships/image" Target="../media/image2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11" Type="http://schemas.openxmlformats.org/officeDocument/2006/relationships/image" Target="../media/image320.png"/><Relationship Id="rId5" Type="http://schemas.openxmlformats.org/officeDocument/2006/relationships/image" Target="../media/image36.png"/><Relationship Id="rId10" Type="http://schemas.openxmlformats.org/officeDocument/2006/relationships/image" Target="../media/image2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02193-492D-1CA5-DF6D-FB4E1FD8F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" b="1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Federated Learning for Commercial Image Sources</a:t>
            </a:r>
            <a:endParaRPr lang="en-IN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44129A3-F1D7-8D8F-D36A-20D7AF0C0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8252" y="2029792"/>
            <a:ext cx="1355496" cy="1325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8F4FEF-20FB-4600-4CEE-8C68E4D78BA7}"/>
              </a:ext>
            </a:extLst>
          </p:cNvPr>
          <p:cNvSpPr txBox="1"/>
          <p:nvPr/>
        </p:nvSpPr>
        <p:spPr>
          <a:xfrm>
            <a:off x="3048000" y="3646289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" sz="3600" b="1">
                <a:solidFill>
                  <a:srgbClr val="00206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Durgesh Dongre</a:t>
            </a:r>
          </a:p>
          <a:p>
            <a:pPr lvl="0" algn="ctr"/>
            <a:r>
              <a:rPr lang="en" sz="3600" b="1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</a:t>
            </a:r>
            <a:r>
              <a:rPr lang="en" sz="320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( 241040020 )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15FDD0-5646-47D5-8FB7-F324552F6C5A}"/>
              </a:ext>
            </a:extLst>
          </p:cNvPr>
          <p:cNvSpPr txBox="1"/>
          <p:nvPr/>
        </p:nvSpPr>
        <p:spPr>
          <a:xfrm>
            <a:off x="3048000" y="4883511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2"/>
              </a:buClr>
              <a:buSzPts val="2800"/>
            </a:pPr>
            <a:r>
              <a:rPr lang="en-IN" sz="320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</a:t>
            </a:r>
            <a:r>
              <a:rPr lang="en-IN" sz="360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buClr>
                <a:schemeClr val="dk2"/>
              </a:buClr>
              <a:buSzPts val="2800"/>
            </a:pPr>
            <a:r>
              <a:rPr lang="en-IN" sz="360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Koteswar Rao Jerripothula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68677-23BF-9B4F-1E0A-4346316D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4064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F25BD-DA8D-580E-94A9-6A1244814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2A68589A-7130-E269-E492-083974835524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4587E17D-7276-B2C4-5391-A938E2D5C6E5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2483E366-E7AE-D35D-ABC1-259208AB2588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71C77494-2CC6-09B9-F39C-09F66915A6FB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84138651-C074-0BAF-3865-C65637A69699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2D6A3F97-E8DE-AA9D-2798-5D3508EC4BBC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9C25C8C1-C050-9576-6748-CE9BA210BDBB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95DD6A59-3CE3-3635-D364-D9FAED8692A1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E7EEA933-7454-E12E-4E88-8F7B0632312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81ECBAF1-F82F-F3BC-1546-73B5F21F2C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34AA95A3-A8BC-D62B-8321-22DB4944948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B012FA22-ADC2-DD73-5341-6B4C2EF1396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C139F223-7208-DDE3-B11B-F6C72445FBA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A9D81A0A-4F84-1ED9-A10B-FD733D9667A9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CACD1B1B-2712-13EF-DF9B-8495EB72ABE8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D7F8AA9F-03B6-74E6-2278-28C1D175F61F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A1AB64C3-BF1C-8049-516C-EAEB8D3C82AE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3CB6B5E9-ED91-0C7B-B8DD-884261854570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09BB717F-E004-66F1-FBD9-0AA22FD8EBC9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66CD54DA-4124-DC2F-B1D3-731F36A1136D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A062810F-33DB-C443-5772-7E55F345F3F0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5B91238E-6922-EEA7-D090-B3E149C3F908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9BA7CD7A-52EE-7D19-E9FC-6ED7D9B938C4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5660BCB4-D6F5-DED4-44E0-54DEC42B0EE5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809EC8BA-2AC7-6203-BC39-833EA056DF52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FCE14918-BF1A-8C0D-B7C6-31C23751239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6FD39D7E-7F3D-0D6C-7393-11E68610A72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9F647417-F5D5-6121-A8C4-64788D08DC7A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BBF99A44-E5A8-4706-7CC2-50E3E4802FDC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4123B821-6680-1BEF-1BE6-9C2CB65C63DB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174;p22">
            <a:extLst>
              <a:ext uri="{FF2B5EF4-FFF2-40B4-BE49-F238E27FC236}">
                <a16:creationId xmlns:a16="http://schemas.microsoft.com/office/drawing/2014/main" id="{A9CF1363-1C6A-50FB-1D9F-4D677266D8DB}"/>
              </a:ext>
            </a:extLst>
          </p:cNvPr>
          <p:cNvSpPr/>
          <p:nvPr/>
        </p:nvSpPr>
        <p:spPr>
          <a:xfrm>
            <a:off x="7933563" y="1131635"/>
            <a:ext cx="571888" cy="893434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8;p22">
            <a:extLst>
              <a:ext uri="{FF2B5EF4-FFF2-40B4-BE49-F238E27FC236}">
                <a16:creationId xmlns:a16="http://schemas.microsoft.com/office/drawing/2014/main" id="{A34DDA8B-59F4-E884-F551-C878854DB842}"/>
              </a:ext>
            </a:extLst>
          </p:cNvPr>
          <p:cNvSpPr txBox="1"/>
          <p:nvPr/>
        </p:nvSpPr>
        <p:spPr>
          <a:xfrm>
            <a:off x="8051355" y="17542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870FDC-9B95-96C7-C63E-110D6392559A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870FDC-9B95-96C7-C63E-110D639255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0B00A70-7D41-35EB-0698-80A783C2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94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422 -0.01875 L 0.02422 -0.01875 L 0.03112 -0.01597 C 0.03216 -0.01574 0.03333 -0.01527 0.03424 -0.01458 C 0.03568 -0.01389 0.04049 -0.00902 0.04128 -0.00764 C 0.0431 -0.00532 0.0444 -0.00208 0.04596 0.0007 C 0.04779 0.00394 0.04987 0.00672 0.05143 0.01042 C 0.05404 0.01644 0.0569 0.02199 0.05924 0.02848 C 0.05977 0.02986 0.06029 0.03125 0.06081 0.03264 C 0.06458 0.04051 0.06211 0.03241 0.06628 0.04375 C 0.0681 0.04838 0.06758 0.04885 0.06862 0.05348 C 0.07031 0.06065 0.07487 0.07871 0.07565 0.08681 C 0.07591 0.08959 0.07617 0.09236 0.07643 0.09514 C 0.07695 0.09885 0.07747 0.10255 0.07799 0.10625 L 0.07878 0.11181 C 0.08034 0.15139 0.08138 0.15255 0.07878 0.19375 C 0.07839 0.19977 0.0776 0.20579 0.07643 0.21181 C 0.07526 0.2176 0.07305 0.22269 0.07174 0.22848 C 0.0707 0.23311 0.07018 0.2382 0.06862 0.24236 C 0.0681 0.24375 0.06745 0.24491 0.06706 0.24653 C 0.06393 0.25926 0.06719 0.25047 0.06393 0.26042 C 0.06354 0.26181 0.06237 0.26459 0.06237 0.26459 " pathEditMode="relative" ptsTypes="AAAAAAAAAAAAAAAAAAAAAA">
                                      <p:cBhvr>
                                        <p:cTn id="2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42" grpId="0"/>
      <p:bldP spid="49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F6520-51C0-1BBC-9188-969BEFDD5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EEA31D24-7FD7-B5E2-5DE3-B06E11A42D41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92F0ABDF-6DE6-E922-B342-4E6BF7ABBA4A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3FB01396-A866-24EF-3EC2-DC2539423625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86454B87-5AAC-D266-4685-42AC039B724D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7201BAE4-5841-9401-83E9-0BF54F70ACD7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97891AED-1062-78AF-B8A2-AA80188C72A2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B083C53F-239A-7854-D25D-F3A69A73282E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07E8F36F-A8BA-6B87-7B99-BA6D3CE61B46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23FA203D-DD7E-E9C0-4590-A3C79450F37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D7B8F9AA-D085-B0A4-2F3F-CC0EB5A9DB0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1AD4D364-5E78-BBBE-2393-645B0A3104E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8EE4DD51-9628-DAEA-A421-C81759E34B4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8E93BDCB-AC34-79E2-EFFB-3D1B7F2FFD1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B3D5257C-AD81-B438-85B5-F2DF2B8EF5B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E33FA679-BDA5-9E95-3982-74CADB7F41E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02C18DC7-B048-52CF-5BA7-D2891D939057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CC8F7DFA-85B1-3C22-FCED-343FDCE33E5E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A63FB466-4272-0851-E9C0-9DCFB9EB224C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2D094A36-ED44-4D91-90D5-85C0A774C524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8;p22">
            <a:extLst>
              <a:ext uri="{FF2B5EF4-FFF2-40B4-BE49-F238E27FC236}">
                <a16:creationId xmlns:a16="http://schemas.microsoft.com/office/drawing/2014/main" id="{34FED416-DCBD-4C42-FD77-2CE663720876}"/>
              </a:ext>
            </a:extLst>
          </p:cNvPr>
          <p:cNvSpPr/>
          <p:nvPr/>
        </p:nvSpPr>
        <p:spPr>
          <a:xfrm rot="8428955">
            <a:off x="8114343" y="3946587"/>
            <a:ext cx="381888" cy="34965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FC98908D-0CFB-6AB6-B476-929140896622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0A840898-4DC1-65BC-21E0-484312A85D0A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CD328C88-EF65-70A3-A5D3-81B3B225C63F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2B0E422A-DB6A-DA6A-9AA8-62B5DEBBD2E0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C2644A7E-6003-9AFA-5AEC-6D61E4A2EDA4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4A3C0B2F-93FA-F65F-6CDC-60304F7B6422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01B7B78A-31DB-382C-15C9-D749DB6418B3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E6264F73-FDAF-6163-F153-3D2F136D7E35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B664A7B2-F880-429B-9E41-D7D9C4368A4C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C316BCA3-1B64-664B-5A77-3E36ABEE6001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592DB1EE-A0C2-F076-9F40-AA1C24BED79B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169;p22">
            <a:extLst>
              <a:ext uri="{FF2B5EF4-FFF2-40B4-BE49-F238E27FC236}">
                <a16:creationId xmlns:a16="http://schemas.microsoft.com/office/drawing/2014/main" id="{AE6C580B-C77D-D226-6570-60828CFE2D0F}"/>
              </a:ext>
            </a:extLst>
          </p:cNvPr>
          <p:cNvSpPr txBox="1"/>
          <p:nvPr/>
        </p:nvSpPr>
        <p:spPr>
          <a:xfrm>
            <a:off x="9253406" y="3087496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" name="Google Shape;165;p22">
            <a:extLst>
              <a:ext uri="{FF2B5EF4-FFF2-40B4-BE49-F238E27FC236}">
                <a16:creationId xmlns:a16="http://schemas.microsoft.com/office/drawing/2014/main" id="{A88A53CD-F07C-8997-D02C-84E90DD8C3E6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9136619" y="2690207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174;p22">
            <a:extLst>
              <a:ext uri="{FF2B5EF4-FFF2-40B4-BE49-F238E27FC236}">
                <a16:creationId xmlns:a16="http://schemas.microsoft.com/office/drawing/2014/main" id="{04AECAA0-665A-FFA7-1003-DEB804E9636D}"/>
              </a:ext>
            </a:extLst>
          </p:cNvPr>
          <p:cNvSpPr/>
          <p:nvPr/>
        </p:nvSpPr>
        <p:spPr>
          <a:xfrm>
            <a:off x="9119625" y="2439683"/>
            <a:ext cx="571888" cy="893434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2FEB31B-194D-AF79-05C0-FD77D44E438D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2FEB31B-194D-AF79-05C0-FD77D44E4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53ADD6AE-01F4-81C5-21D8-E6D6A81DC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68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3" grpId="0"/>
      <p:bldP spid="3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F8254-4094-B5E5-9DE9-41D839824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16B7BA81-018F-7CB2-B5A3-AB4B1885107A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AAF77DB1-3EEF-54D3-3038-068D980A36CB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05A9EF93-1FD8-13D7-7AC8-B05EBA6C8650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EDCEAC4C-A97F-7516-BFE9-113C14D4CDB0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E56A6886-C5FF-B5C7-3916-7EEF28585782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AE4A6FDB-ED93-0157-C3E5-C618C01D707C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81316398-5CE3-3BF2-44F9-91DF62313F1E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1CF02A82-8A68-237B-352F-18066E65DFCD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9F6174E4-21D9-3A4A-96F0-A3A5EB21BCF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25BD4760-D6A1-C85C-60FD-18ABC478776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1402423B-2C71-921C-98E5-CAC1B50C7A0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3D1DCA4A-C253-C271-1D34-252806F35C5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83A4AD90-9109-CE31-85E9-DEBE8072617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6DAEF75E-397A-2C58-E0F5-D2AE899554FC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F5E520B0-F880-BB82-D9A6-6BDC074CC9A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F3849F7D-AE48-B6D4-CEC2-05F2D4DEF17B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EA149AAA-5DD0-A94B-3FC0-FB53F9AD76E0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A8EA681D-C08D-CF13-48DB-47E07BA5D2A6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A8CB8986-A4D2-454A-E6C4-107644BCB205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8;p22">
            <a:extLst>
              <a:ext uri="{FF2B5EF4-FFF2-40B4-BE49-F238E27FC236}">
                <a16:creationId xmlns:a16="http://schemas.microsoft.com/office/drawing/2014/main" id="{3B521ED0-1C4E-4012-C76B-DE2F84D99C88}"/>
              </a:ext>
            </a:extLst>
          </p:cNvPr>
          <p:cNvSpPr/>
          <p:nvPr/>
        </p:nvSpPr>
        <p:spPr>
          <a:xfrm rot="8428955">
            <a:off x="8114343" y="3946587"/>
            <a:ext cx="381888" cy="34965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50;p22">
            <a:extLst>
              <a:ext uri="{FF2B5EF4-FFF2-40B4-BE49-F238E27FC236}">
                <a16:creationId xmlns:a16="http://schemas.microsoft.com/office/drawing/2014/main" id="{CDF9A6D5-A98A-DE23-B771-E73907AED219}"/>
              </a:ext>
            </a:extLst>
          </p:cNvPr>
          <p:cNvSpPr/>
          <p:nvPr/>
        </p:nvSpPr>
        <p:spPr>
          <a:xfrm rot="-9903242">
            <a:off x="6827735" y="5055095"/>
            <a:ext cx="380368" cy="35114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5E45DF5A-F37A-8B28-9117-8EA1778B389E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257DEB47-23A1-C93F-E6D6-267E58C0571D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4E6AF01D-AE58-FC83-941B-4FD8D0B79663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A82354DD-D60E-0C3C-271D-EA6862954F32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2E72B409-482D-CCDD-606A-26DC9A46DCA1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68AE7BD3-55CC-C1E5-CBE7-DACA63FD241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C5DB5E0C-0ECD-2379-E455-6F769F54F894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63;p22">
            <a:extLst>
              <a:ext uri="{FF2B5EF4-FFF2-40B4-BE49-F238E27FC236}">
                <a16:creationId xmlns:a16="http://schemas.microsoft.com/office/drawing/2014/main" id="{F1C85209-27AA-E949-6081-9C6301BDFAD8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250136" y="468715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64;p22">
            <a:extLst>
              <a:ext uri="{FF2B5EF4-FFF2-40B4-BE49-F238E27FC236}">
                <a16:creationId xmlns:a16="http://schemas.microsoft.com/office/drawing/2014/main" id="{275A0478-210A-073D-5EEB-728663C56CB9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996972" y="2963962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EEE293BF-A93E-36F1-2131-FE108D2E577C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AB4AF559-805D-5AC3-A669-866477623F3E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DD5FC7A8-E415-119B-9654-2988737A3ACC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F4A81A35-8F68-23E9-B939-9514F0A80FDA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169;p22">
            <a:extLst>
              <a:ext uri="{FF2B5EF4-FFF2-40B4-BE49-F238E27FC236}">
                <a16:creationId xmlns:a16="http://schemas.microsoft.com/office/drawing/2014/main" id="{1CB2A632-95F6-8028-E98F-6064FE67DDC1}"/>
              </a:ext>
            </a:extLst>
          </p:cNvPr>
          <p:cNvSpPr txBox="1"/>
          <p:nvPr/>
        </p:nvSpPr>
        <p:spPr>
          <a:xfrm>
            <a:off x="9100949" y="3362155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170;p22">
            <a:extLst>
              <a:ext uri="{FF2B5EF4-FFF2-40B4-BE49-F238E27FC236}">
                <a16:creationId xmlns:a16="http://schemas.microsoft.com/office/drawing/2014/main" id="{E3980761-0C5B-0E8F-B6BA-C7D5CB71154E}"/>
              </a:ext>
            </a:extLst>
          </p:cNvPr>
          <p:cNvSpPr txBox="1"/>
          <p:nvPr/>
        </p:nvSpPr>
        <p:spPr>
          <a:xfrm>
            <a:off x="8353499" y="508442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174;p22">
            <a:extLst>
              <a:ext uri="{FF2B5EF4-FFF2-40B4-BE49-F238E27FC236}">
                <a16:creationId xmlns:a16="http://schemas.microsoft.com/office/drawing/2014/main" id="{F7E11A66-7848-8D18-5CF2-BBE7D9F87E24}"/>
              </a:ext>
            </a:extLst>
          </p:cNvPr>
          <p:cNvSpPr/>
          <p:nvPr/>
        </p:nvSpPr>
        <p:spPr>
          <a:xfrm>
            <a:off x="8228740" y="4515160"/>
            <a:ext cx="630000" cy="822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0DCBF5-099E-EA01-27E8-F06594CF8965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0DCBF5-099E-EA01-27E8-F06594CF89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D969C9-A5FE-4324-A8C8-2B2B3396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633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B35A8-63FF-1A2D-5D84-85083DABD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AE694354-EDDD-C8D6-4CCF-D9B70A7E8283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5A213889-0A1F-CCBF-B5C8-DFB21484D962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F8EC5365-9C27-5957-7A19-06751E484E68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BFD474C3-7F61-86EA-3959-29A5C2A5E74D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F48788C9-4E1C-F4CA-29E0-5EC521504BEB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5F80513D-5525-9C76-48E9-C54DD02594D3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63F503E2-557B-BC90-3B22-AF653DCB1C14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672F291F-54BC-CD5E-43B8-659E84211383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8D7D3621-76F8-378A-8942-943BAB51DBC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39379E80-4314-0C73-BC8A-D1360C0961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9CE8B9E4-D6EE-07ED-4444-98A81E2769C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5EAE324F-569F-0B38-EF35-18133CC3939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AA2CBB6C-0B1C-7509-9601-3C892495747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CD8D6EC8-526D-3182-6A7E-A23CE16B2E3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9B40E1E5-9324-BF5C-89F2-D53996B7743B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4A9369F0-F8AF-D4C6-1379-2DCFFE5D375D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C7886034-0C0B-1336-BBB8-D64CC52B0CD7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6D734609-54D9-7758-1FA8-D4A5D315EE96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0969CF25-695B-2D6C-3D06-765D92449DCD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8;p22">
            <a:extLst>
              <a:ext uri="{FF2B5EF4-FFF2-40B4-BE49-F238E27FC236}">
                <a16:creationId xmlns:a16="http://schemas.microsoft.com/office/drawing/2014/main" id="{3283A715-00E6-C8F8-A9E9-B5D64E1CEE89}"/>
              </a:ext>
            </a:extLst>
          </p:cNvPr>
          <p:cNvSpPr/>
          <p:nvPr/>
        </p:nvSpPr>
        <p:spPr>
          <a:xfrm rot="8428955">
            <a:off x="8114343" y="3946587"/>
            <a:ext cx="381888" cy="34965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50;p22">
            <a:extLst>
              <a:ext uri="{FF2B5EF4-FFF2-40B4-BE49-F238E27FC236}">
                <a16:creationId xmlns:a16="http://schemas.microsoft.com/office/drawing/2014/main" id="{65C0468B-2C3D-E18D-94B6-A8BD4F30175E}"/>
              </a:ext>
            </a:extLst>
          </p:cNvPr>
          <p:cNvSpPr/>
          <p:nvPr/>
        </p:nvSpPr>
        <p:spPr>
          <a:xfrm rot="-9903242">
            <a:off x="6827735" y="5055095"/>
            <a:ext cx="380368" cy="35114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51;p22">
            <a:extLst>
              <a:ext uri="{FF2B5EF4-FFF2-40B4-BE49-F238E27FC236}">
                <a16:creationId xmlns:a16="http://schemas.microsoft.com/office/drawing/2014/main" id="{ADF9AB30-C671-A6E6-5268-FCD425D0130D}"/>
              </a:ext>
            </a:extLst>
          </p:cNvPr>
          <p:cNvSpPr/>
          <p:nvPr/>
        </p:nvSpPr>
        <p:spPr>
          <a:xfrm rot="-8312079">
            <a:off x="4979204" y="5069051"/>
            <a:ext cx="381928" cy="348694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45772B3B-2F83-D353-CF3B-5E419EE829D2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D05FE218-62F9-D3C0-F658-B862AB02F523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2F7D61C3-FF9F-358A-AB91-236C313F29FA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29C94B50-6963-1638-9888-5CECEAC5A31F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7B300233-2E31-99DC-37BC-54F857C05E64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181F6162-D779-144A-0310-E36EA5AD7E59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BC9C4677-EAF3-5863-1FEA-C77EF6B69B60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62;p22">
            <a:extLst>
              <a:ext uri="{FF2B5EF4-FFF2-40B4-BE49-F238E27FC236}">
                <a16:creationId xmlns:a16="http://schemas.microsoft.com/office/drawing/2014/main" id="{E7040546-A30E-BD89-7ED4-C1E08E12DD5E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6529659" y="555407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63;p22">
            <a:extLst>
              <a:ext uri="{FF2B5EF4-FFF2-40B4-BE49-F238E27FC236}">
                <a16:creationId xmlns:a16="http://schemas.microsoft.com/office/drawing/2014/main" id="{3BF4AC6D-80C9-7F26-5925-7D15D19EEA5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250136" y="468715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64;p22">
            <a:extLst>
              <a:ext uri="{FF2B5EF4-FFF2-40B4-BE49-F238E27FC236}">
                <a16:creationId xmlns:a16="http://schemas.microsoft.com/office/drawing/2014/main" id="{275153D4-B843-46CB-F8C4-7C808ED41E9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996972" y="2963962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A0EE8158-B259-32DB-889E-28BBCE0B8CA8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DDCCF249-A0AA-F940-02C7-AF25E127A185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6F0ED122-674B-EA12-60A3-7DB409B34265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71387287-7769-310F-9178-7224A327C7D4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169;p22">
            <a:extLst>
              <a:ext uri="{FF2B5EF4-FFF2-40B4-BE49-F238E27FC236}">
                <a16:creationId xmlns:a16="http://schemas.microsoft.com/office/drawing/2014/main" id="{40735567-BEB4-B362-CBA0-E8259C27D163}"/>
              </a:ext>
            </a:extLst>
          </p:cNvPr>
          <p:cNvSpPr txBox="1"/>
          <p:nvPr/>
        </p:nvSpPr>
        <p:spPr>
          <a:xfrm>
            <a:off x="9100949" y="3362155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170;p22">
            <a:extLst>
              <a:ext uri="{FF2B5EF4-FFF2-40B4-BE49-F238E27FC236}">
                <a16:creationId xmlns:a16="http://schemas.microsoft.com/office/drawing/2014/main" id="{5B69375B-9A1F-1722-C94E-65DF225F1E34}"/>
              </a:ext>
            </a:extLst>
          </p:cNvPr>
          <p:cNvSpPr txBox="1"/>
          <p:nvPr/>
        </p:nvSpPr>
        <p:spPr>
          <a:xfrm>
            <a:off x="8353499" y="508442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173;p22">
            <a:extLst>
              <a:ext uri="{FF2B5EF4-FFF2-40B4-BE49-F238E27FC236}">
                <a16:creationId xmlns:a16="http://schemas.microsoft.com/office/drawing/2014/main" id="{719AE476-6C19-472E-ABBE-AB1B4B9C7055}"/>
              </a:ext>
            </a:extLst>
          </p:cNvPr>
          <p:cNvSpPr txBox="1"/>
          <p:nvPr/>
        </p:nvSpPr>
        <p:spPr>
          <a:xfrm>
            <a:off x="6601823" y="5993117"/>
            <a:ext cx="476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174;p22">
            <a:extLst>
              <a:ext uri="{FF2B5EF4-FFF2-40B4-BE49-F238E27FC236}">
                <a16:creationId xmlns:a16="http://schemas.microsoft.com/office/drawing/2014/main" id="{D8F6EBA7-1811-884C-DB43-957E3E4BAFBC}"/>
              </a:ext>
            </a:extLst>
          </p:cNvPr>
          <p:cNvSpPr/>
          <p:nvPr/>
        </p:nvSpPr>
        <p:spPr>
          <a:xfrm>
            <a:off x="6533286" y="5397409"/>
            <a:ext cx="630000" cy="822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C0352BB-6283-A334-7F4C-D1B70F428609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C0352BB-6283-A334-7F4C-D1B70F428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6581E796-FB0A-62AE-3DCA-38120B51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298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FE78A-ED31-33C5-FED3-67F747750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167D2250-71FD-0FC0-0ED3-083B34230290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C49A45BF-7B66-E85B-A767-7DF0981A4ED1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56D128B7-9AFA-1FB1-7CD9-7F22F465BC5F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AD558B13-FF29-6F7F-AE4C-BD9C2A6E8BD9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7E10EFCD-8469-16EC-8E82-3ECC49F0E92C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6B3F8100-B4DE-B0E1-E2C4-1B4E93369A85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AADE843B-F28A-E373-ACD2-AFA28945BFE2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2EC26FB1-E008-8D5D-798E-5B6C4932D995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F2A95639-78BC-C640-F736-730240753BA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D205D5AD-48E1-8FEF-1F58-C7A9A6F56E9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FBBCF2BE-64C3-C540-BA4B-B04CE814C15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E793E7A1-A525-8B41-1348-9D98B948852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F36939BD-B2AE-6F07-A28E-53239312312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02FF43A4-3BA5-077B-23C3-CDEFEEC46AE2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C40E5BA8-031B-CD3A-394C-B705D2A41C8F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B4E29CAC-0CC8-ACA0-E941-3D69F65EE5C4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DC0D19FE-2762-C12B-B5D5-9B56C856008C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F78D5F94-7F10-1F3B-A876-E610F6C9607F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2E56844F-0EE5-3AD1-27A3-BEA001A59D4F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8;p22">
            <a:extLst>
              <a:ext uri="{FF2B5EF4-FFF2-40B4-BE49-F238E27FC236}">
                <a16:creationId xmlns:a16="http://schemas.microsoft.com/office/drawing/2014/main" id="{CB8F3BB4-4D74-C356-948C-815D618E7807}"/>
              </a:ext>
            </a:extLst>
          </p:cNvPr>
          <p:cNvSpPr/>
          <p:nvPr/>
        </p:nvSpPr>
        <p:spPr>
          <a:xfrm rot="8428955">
            <a:off x="8114343" y="3946587"/>
            <a:ext cx="381888" cy="34965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49;p22">
            <a:extLst>
              <a:ext uri="{FF2B5EF4-FFF2-40B4-BE49-F238E27FC236}">
                <a16:creationId xmlns:a16="http://schemas.microsoft.com/office/drawing/2014/main" id="{139D984E-BDF1-7BEB-7C36-0F33198158C7}"/>
              </a:ext>
            </a:extLst>
          </p:cNvPr>
          <p:cNvSpPr/>
          <p:nvPr/>
        </p:nvSpPr>
        <p:spPr>
          <a:xfrm rot="-5713604">
            <a:off x="3436841" y="4123526"/>
            <a:ext cx="385302" cy="34594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50;p22">
            <a:extLst>
              <a:ext uri="{FF2B5EF4-FFF2-40B4-BE49-F238E27FC236}">
                <a16:creationId xmlns:a16="http://schemas.microsoft.com/office/drawing/2014/main" id="{B952481D-3A1B-EFE2-B78A-7CDA7F3850EC}"/>
              </a:ext>
            </a:extLst>
          </p:cNvPr>
          <p:cNvSpPr/>
          <p:nvPr/>
        </p:nvSpPr>
        <p:spPr>
          <a:xfrm rot="-9903242">
            <a:off x="6827735" y="5055095"/>
            <a:ext cx="380368" cy="35114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51;p22">
            <a:extLst>
              <a:ext uri="{FF2B5EF4-FFF2-40B4-BE49-F238E27FC236}">
                <a16:creationId xmlns:a16="http://schemas.microsoft.com/office/drawing/2014/main" id="{1679ACB6-10AB-4618-277B-D355BCCE770F}"/>
              </a:ext>
            </a:extLst>
          </p:cNvPr>
          <p:cNvSpPr/>
          <p:nvPr/>
        </p:nvSpPr>
        <p:spPr>
          <a:xfrm rot="-8312079">
            <a:off x="4979204" y="5069051"/>
            <a:ext cx="381928" cy="348694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5F7165F8-AADF-A29F-8D32-8C53D65E3498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B9BAE1CC-C34E-782D-56B9-FA062760AB5D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43898475-1734-5601-81CA-09C692F3398D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ACE29D78-9C8F-E0AA-97C3-C99EA6654D9E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DC5B5123-43A0-A864-7725-64C1526F0732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EFFB1DF4-AB40-B8DD-640F-21B5231A89AA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5C87AE0A-FB62-139C-116C-FDFE1C64B08C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161;p22">
            <a:extLst>
              <a:ext uri="{FF2B5EF4-FFF2-40B4-BE49-F238E27FC236}">
                <a16:creationId xmlns:a16="http://schemas.microsoft.com/office/drawing/2014/main" id="{268D14BC-246C-00B1-B048-CD31CF9E905E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3532813" y="483247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62;p22">
            <a:extLst>
              <a:ext uri="{FF2B5EF4-FFF2-40B4-BE49-F238E27FC236}">
                <a16:creationId xmlns:a16="http://schemas.microsoft.com/office/drawing/2014/main" id="{FF4BF559-BA32-59F2-A67D-74323B84E300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5594982" y="5891037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63;p22">
            <a:extLst>
              <a:ext uri="{FF2B5EF4-FFF2-40B4-BE49-F238E27FC236}">
                <a16:creationId xmlns:a16="http://schemas.microsoft.com/office/drawing/2014/main" id="{2D7C969C-2B90-017C-EBA1-EF5F4BFA38F4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250136" y="468715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64;p22">
            <a:extLst>
              <a:ext uri="{FF2B5EF4-FFF2-40B4-BE49-F238E27FC236}">
                <a16:creationId xmlns:a16="http://schemas.microsoft.com/office/drawing/2014/main" id="{64E3B71C-0BE6-69F3-9EF4-F4E26B3619B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996972" y="2963962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740ECB37-B640-41CF-C9E9-31E45683CDE1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F05D517D-8CF0-41D9-E075-F82C1B139DEB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C267BF60-84C1-F681-03D7-4ED08B4D921E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3E83F06E-1B05-0E90-BD9E-1B68557B8685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169;p22">
            <a:extLst>
              <a:ext uri="{FF2B5EF4-FFF2-40B4-BE49-F238E27FC236}">
                <a16:creationId xmlns:a16="http://schemas.microsoft.com/office/drawing/2014/main" id="{F8153797-97F2-E6AE-BE39-048151EB0E28}"/>
              </a:ext>
            </a:extLst>
          </p:cNvPr>
          <p:cNvSpPr txBox="1"/>
          <p:nvPr/>
        </p:nvSpPr>
        <p:spPr>
          <a:xfrm>
            <a:off x="9100949" y="3362155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170;p22">
            <a:extLst>
              <a:ext uri="{FF2B5EF4-FFF2-40B4-BE49-F238E27FC236}">
                <a16:creationId xmlns:a16="http://schemas.microsoft.com/office/drawing/2014/main" id="{C904C09C-C2A0-5393-F39A-3777FA2DF07C}"/>
              </a:ext>
            </a:extLst>
          </p:cNvPr>
          <p:cNvSpPr txBox="1"/>
          <p:nvPr/>
        </p:nvSpPr>
        <p:spPr>
          <a:xfrm>
            <a:off x="8353499" y="508442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172;p22">
            <a:extLst>
              <a:ext uri="{FF2B5EF4-FFF2-40B4-BE49-F238E27FC236}">
                <a16:creationId xmlns:a16="http://schemas.microsoft.com/office/drawing/2014/main" id="{E5C1D7EF-9A40-89D8-A98E-8D23BF29058E}"/>
              </a:ext>
            </a:extLst>
          </p:cNvPr>
          <p:cNvSpPr txBox="1"/>
          <p:nvPr/>
        </p:nvSpPr>
        <p:spPr>
          <a:xfrm>
            <a:off x="3616885" y="5226266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173;p22">
            <a:extLst>
              <a:ext uri="{FF2B5EF4-FFF2-40B4-BE49-F238E27FC236}">
                <a16:creationId xmlns:a16="http://schemas.microsoft.com/office/drawing/2014/main" id="{967CBFF6-7B18-F2F5-73D9-6EE0E78623DC}"/>
              </a:ext>
            </a:extLst>
          </p:cNvPr>
          <p:cNvSpPr txBox="1"/>
          <p:nvPr/>
        </p:nvSpPr>
        <p:spPr>
          <a:xfrm>
            <a:off x="5982543" y="5939382"/>
            <a:ext cx="476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174;p22">
            <a:extLst>
              <a:ext uri="{FF2B5EF4-FFF2-40B4-BE49-F238E27FC236}">
                <a16:creationId xmlns:a16="http://schemas.microsoft.com/office/drawing/2014/main" id="{47713B9D-96E0-946E-4134-BBA7C6F175BB}"/>
              </a:ext>
            </a:extLst>
          </p:cNvPr>
          <p:cNvSpPr/>
          <p:nvPr/>
        </p:nvSpPr>
        <p:spPr>
          <a:xfrm>
            <a:off x="3424366" y="4698306"/>
            <a:ext cx="630000" cy="822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754F5F-1048-0BF9-B557-0094E3C6957A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754F5F-1048-0BF9-B557-0094E3C69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8757B352-3674-C3BB-12CE-16D53B4EA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80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C54C5-0E97-34B1-2C1C-F397143E2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4E8F4D0B-44FF-51F8-E906-F90869B1CBCB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5D36C85B-72BF-9E38-146A-F6EC95E3FDB1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175DE30A-D48E-A433-3851-7C03B5E8E887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AFC249D1-81F4-52F9-2C05-13AC72EB6D4D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9ED470EB-A0B9-E1F8-2ABF-2F0F10A7378A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9312283C-C50C-C46E-3BCF-9C43A432FB86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043ED25F-FC70-518E-8136-CE89686F8066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92BED888-EE89-599F-5475-C6367FEAD0E8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68F56C56-55E7-E5A5-F726-60C09171486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C7771484-289E-782A-D677-8F8E3AF5733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4E3297DE-7F28-9B73-4F13-E659BF8DC44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FE71AE96-EE87-C650-B68F-78ACAC802DE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E6AB4DD1-589D-6D90-0853-0E87D8EF93B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A3061E8A-5A99-B1DC-B524-0C52D671CBA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2CC6CE1F-B405-0F6B-A778-01879386B30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E4A18BDE-5E36-8EAD-CAA7-64181B315BEF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7B1490D5-1FD9-0846-13C9-C4617F98482A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45;p22">
            <a:extLst>
              <a:ext uri="{FF2B5EF4-FFF2-40B4-BE49-F238E27FC236}">
                <a16:creationId xmlns:a16="http://schemas.microsoft.com/office/drawing/2014/main" id="{F7EE59DC-8D65-2F9B-1CE5-D1101FE1CCED}"/>
              </a:ext>
            </a:extLst>
          </p:cNvPr>
          <p:cNvSpPr/>
          <p:nvPr/>
        </p:nvSpPr>
        <p:spPr>
          <a:xfrm rot="-1815192">
            <a:off x="3175394" y="2653081"/>
            <a:ext cx="381682" cy="349524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D47CC24E-8E5C-CEA3-DEB6-772C9168840B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7;p22">
            <a:extLst>
              <a:ext uri="{FF2B5EF4-FFF2-40B4-BE49-F238E27FC236}">
                <a16:creationId xmlns:a16="http://schemas.microsoft.com/office/drawing/2014/main" id="{4DC82BAD-6AEF-2116-1A9E-8D3189405BBF}"/>
              </a:ext>
            </a:extLst>
          </p:cNvPr>
          <p:cNvSpPr/>
          <p:nvPr/>
        </p:nvSpPr>
        <p:spPr>
          <a:xfrm rot="5402677">
            <a:off x="8006533" y="2320133"/>
            <a:ext cx="385200" cy="346200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8;p22">
            <a:extLst>
              <a:ext uri="{FF2B5EF4-FFF2-40B4-BE49-F238E27FC236}">
                <a16:creationId xmlns:a16="http://schemas.microsoft.com/office/drawing/2014/main" id="{7E9FAC03-0D0C-18D6-878E-54D3F7E23AEE}"/>
              </a:ext>
            </a:extLst>
          </p:cNvPr>
          <p:cNvSpPr/>
          <p:nvPr/>
        </p:nvSpPr>
        <p:spPr>
          <a:xfrm rot="8428955">
            <a:off x="8114343" y="3946587"/>
            <a:ext cx="381888" cy="34965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49;p22">
            <a:extLst>
              <a:ext uri="{FF2B5EF4-FFF2-40B4-BE49-F238E27FC236}">
                <a16:creationId xmlns:a16="http://schemas.microsoft.com/office/drawing/2014/main" id="{21FAC9AD-A69F-969B-E541-AFB9F16B71FD}"/>
              </a:ext>
            </a:extLst>
          </p:cNvPr>
          <p:cNvSpPr/>
          <p:nvPr/>
        </p:nvSpPr>
        <p:spPr>
          <a:xfrm rot="-5713604">
            <a:off x="3436841" y="4123526"/>
            <a:ext cx="385302" cy="34594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50;p22">
            <a:extLst>
              <a:ext uri="{FF2B5EF4-FFF2-40B4-BE49-F238E27FC236}">
                <a16:creationId xmlns:a16="http://schemas.microsoft.com/office/drawing/2014/main" id="{D6AB1FBA-1D65-B315-EBD1-03920695AC58}"/>
              </a:ext>
            </a:extLst>
          </p:cNvPr>
          <p:cNvSpPr/>
          <p:nvPr/>
        </p:nvSpPr>
        <p:spPr>
          <a:xfrm rot="-9903242">
            <a:off x="6827735" y="5055095"/>
            <a:ext cx="380368" cy="35114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51;p22">
            <a:extLst>
              <a:ext uri="{FF2B5EF4-FFF2-40B4-BE49-F238E27FC236}">
                <a16:creationId xmlns:a16="http://schemas.microsoft.com/office/drawing/2014/main" id="{3171342F-E0F5-C17C-456C-92F3BD03A417}"/>
              </a:ext>
            </a:extLst>
          </p:cNvPr>
          <p:cNvSpPr/>
          <p:nvPr/>
        </p:nvSpPr>
        <p:spPr>
          <a:xfrm rot="-8312079">
            <a:off x="4979204" y="5069051"/>
            <a:ext cx="381928" cy="348694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1CDE004A-46DC-A996-2240-55B74532B044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6A8D747F-F9BD-EA06-7DF2-A7CF9D24010D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D588C0AC-67EF-324E-E182-FA30DF3F3975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82544921-7540-E105-F236-EFFD06BE0465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8450CB64-25EC-D752-45D9-B1164CA1C617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913DCFD5-E412-7A48-6674-DC7F1951B03E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59;p22">
            <a:extLst>
              <a:ext uri="{FF2B5EF4-FFF2-40B4-BE49-F238E27FC236}">
                <a16:creationId xmlns:a16="http://schemas.microsoft.com/office/drawing/2014/main" id="{6B36351A-D51A-7E60-4594-16CA083ADCE3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40407" y="850089"/>
            <a:ext cx="485524" cy="418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160;p22">
            <a:extLst>
              <a:ext uri="{FF2B5EF4-FFF2-40B4-BE49-F238E27FC236}">
                <a16:creationId xmlns:a16="http://schemas.microsoft.com/office/drawing/2014/main" id="{DDEC1650-6937-78B3-BC43-2117B93AB1A7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351296" y="3331687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161;p22">
            <a:extLst>
              <a:ext uri="{FF2B5EF4-FFF2-40B4-BE49-F238E27FC236}">
                <a16:creationId xmlns:a16="http://schemas.microsoft.com/office/drawing/2014/main" id="{CAF517BF-8E24-06A0-94F8-8A1D68FE6BE7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3532813" y="483247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62;p22">
            <a:extLst>
              <a:ext uri="{FF2B5EF4-FFF2-40B4-BE49-F238E27FC236}">
                <a16:creationId xmlns:a16="http://schemas.microsoft.com/office/drawing/2014/main" id="{DEF9C6B3-31EE-AB13-A416-F73FF526043C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5617521" y="5891037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63;p22">
            <a:extLst>
              <a:ext uri="{FF2B5EF4-FFF2-40B4-BE49-F238E27FC236}">
                <a16:creationId xmlns:a16="http://schemas.microsoft.com/office/drawing/2014/main" id="{1341BDFF-5351-0EDA-73EA-98842CBFA81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250136" y="4687150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64;p22">
            <a:extLst>
              <a:ext uri="{FF2B5EF4-FFF2-40B4-BE49-F238E27FC236}">
                <a16:creationId xmlns:a16="http://schemas.microsoft.com/office/drawing/2014/main" id="{0E2BE10C-337A-EC7E-378C-DD4158B20833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8996972" y="2963962"/>
            <a:ext cx="497167" cy="42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65;p22">
            <a:extLst>
              <a:ext uri="{FF2B5EF4-FFF2-40B4-BE49-F238E27FC236}">
                <a16:creationId xmlns:a16="http://schemas.microsoft.com/office/drawing/2014/main" id="{15BB4130-5A8F-FB71-29D0-63F76FDD3643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7950557" y="1382159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87155FDB-B83D-C55E-3AA9-32594F7525C0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167;p22">
            <a:extLst>
              <a:ext uri="{FF2B5EF4-FFF2-40B4-BE49-F238E27FC236}">
                <a16:creationId xmlns:a16="http://schemas.microsoft.com/office/drawing/2014/main" id="{06D76829-E33A-508D-B9A8-2C424C850601}"/>
              </a:ext>
            </a:extLst>
          </p:cNvPr>
          <p:cNvSpPr txBox="1"/>
          <p:nvPr/>
        </p:nvSpPr>
        <p:spPr>
          <a:xfrm>
            <a:off x="4583595" y="90058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68;p22">
            <a:extLst>
              <a:ext uri="{FF2B5EF4-FFF2-40B4-BE49-F238E27FC236}">
                <a16:creationId xmlns:a16="http://schemas.microsoft.com/office/drawing/2014/main" id="{F1893CEC-6C01-2347-0F66-AC8570983CC9}"/>
              </a:ext>
            </a:extLst>
          </p:cNvPr>
          <p:cNvSpPr txBox="1"/>
          <p:nvPr/>
        </p:nvSpPr>
        <p:spPr>
          <a:xfrm>
            <a:off x="8051355" y="1754974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169;p22">
            <a:extLst>
              <a:ext uri="{FF2B5EF4-FFF2-40B4-BE49-F238E27FC236}">
                <a16:creationId xmlns:a16="http://schemas.microsoft.com/office/drawing/2014/main" id="{B38FE2EC-2946-B0AC-68C6-5FED46F481C7}"/>
              </a:ext>
            </a:extLst>
          </p:cNvPr>
          <p:cNvSpPr txBox="1"/>
          <p:nvPr/>
        </p:nvSpPr>
        <p:spPr>
          <a:xfrm>
            <a:off x="9100949" y="3362155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170;p22">
            <a:extLst>
              <a:ext uri="{FF2B5EF4-FFF2-40B4-BE49-F238E27FC236}">
                <a16:creationId xmlns:a16="http://schemas.microsoft.com/office/drawing/2014/main" id="{726B5004-CFE7-E831-3EF1-E7FD584DAFB3}"/>
              </a:ext>
            </a:extLst>
          </p:cNvPr>
          <p:cNvSpPr txBox="1"/>
          <p:nvPr/>
        </p:nvSpPr>
        <p:spPr>
          <a:xfrm>
            <a:off x="8353499" y="508442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" name="Google Shape;171;p22">
            <a:extLst>
              <a:ext uri="{FF2B5EF4-FFF2-40B4-BE49-F238E27FC236}">
                <a16:creationId xmlns:a16="http://schemas.microsoft.com/office/drawing/2014/main" id="{0D5FD165-9AAC-EFC4-5E49-1EDE27AABECA}"/>
              </a:ext>
            </a:extLst>
          </p:cNvPr>
          <p:cNvSpPr txBox="1"/>
          <p:nvPr/>
        </p:nvSpPr>
        <p:spPr>
          <a:xfrm>
            <a:off x="2425815" y="3744157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172;p22">
            <a:extLst>
              <a:ext uri="{FF2B5EF4-FFF2-40B4-BE49-F238E27FC236}">
                <a16:creationId xmlns:a16="http://schemas.microsoft.com/office/drawing/2014/main" id="{AF64696F-458E-E78F-FEBB-ECFCF0BA1C66}"/>
              </a:ext>
            </a:extLst>
          </p:cNvPr>
          <p:cNvSpPr txBox="1"/>
          <p:nvPr/>
        </p:nvSpPr>
        <p:spPr>
          <a:xfrm>
            <a:off x="3616885" y="5226266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173;p22">
            <a:extLst>
              <a:ext uri="{FF2B5EF4-FFF2-40B4-BE49-F238E27FC236}">
                <a16:creationId xmlns:a16="http://schemas.microsoft.com/office/drawing/2014/main" id="{0A3E5C7C-A489-0C16-F270-EBBED9B68564}"/>
              </a:ext>
            </a:extLst>
          </p:cNvPr>
          <p:cNvSpPr txBox="1"/>
          <p:nvPr/>
        </p:nvSpPr>
        <p:spPr>
          <a:xfrm>
            <a:off x="6005082" y="5939382"/>
            <a:ext cx="476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174;p22">
            <a:extLst>
              <a:ext uri="{FF2B5EF4-FFF2-40B4-BE49-F238E27FC236}">
                <a16:creationId xmlns:a16="http://schemas.microsoft.com/office/drawing/2014/main" id="{A973478F-8775-45EA-B05D-FAFC6D6CD7B3}"/>
              </a:ext>
            </a:extLst>
          </p:cNvPr>
          <p:cNvSpPr/>
          <p:nvPr/>
        </p:nvSpPr>
        <p:spPr>
          <a:xfrm>
            <a:off x="2269922" y="3184899"/>
            <a:ext cx="630000" cy="822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E451B45-FD74-0E66-ED43-355E985C6506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E451B45-FD74-0E66-ED43-355E985C65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C2FFBE8D-DEC4-AD1C-F06C-3E2545236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658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CD7C7-191D-760C-0433-C9032B2C7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6DFB-F1E2-B543-DEB0-00FD40A18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Fed-Star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1943-6552-ECD9-0C41-A8ED002DDF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654175"/>
            <a:ext cx="5452872" cy="338784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–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Shared Foundation: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client starts with a shared global model to ensure a common understanding of the data.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Weights: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standard methods, Fed-Star assigns unique weights to each client to better handle their specific data differences.</a:t>
            </a:r>
          </a:p>
          <a:p>
            <a:r>
              <a:rPr lang="en" sz="2400" dirty="0">
                <a:solidFill>
                  <a:srgbClr val="00B050"/>
                </a:solidFill>
                <a:latin typeface="Montserrat"/>
                <a:ea typeface="Montserrat"/>
                <a:cs typeface="Montserrat"/>
                <a:sym typeface="Montserrat"/>
              </a:rPr>
              <a:t>Personalization capability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8BF7378-03F6-3C37-BFE6-CE286AD7A1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465" y="1690688"/>
            <a:ext cx="5452872" cy="448627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02B11C-C138-4E10-AE74-B0CDBDACA982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02B11C-C138-4E10-AE74-B0CDBDACA9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4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BB6B7-E587-0AF8-7A79-6FC00557F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74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F70FC-54AC-846A-D99D-FF215A183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774CB-2BAD-3C2A-FFEE-591DCFC6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Fed-Star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DB5F-B821-0E26-A495-75AE8DA58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654175"/>
            <a:ext cx="5452872" cy="3317875"/>
          </a:xfrm>
        </p:spPr>
        <p:txBody>
          <a:bodyPr>
            <a:noAutofit/>
          </a:bodyPr>
          <a:lstStyle/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Aggregation: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a "pre-aggregation" step that identifies and prioritizes important features across the network.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Topology: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moves in an "all-to-all" style, allowing the model to capture unique "outlier" details that others miss</a:t>
            </a:r>
          </a:p>
          <a:p>
            <a:pPr marL="0" indent="0">
              <a:buNone/>
            </a:pPr>
            <a:endParaRPr lang="en-US" sz="24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ABE1214-C692-7B01-B9BC-D3C372F6AE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465" y="1690688"/>
            <a:ext cx="5452872" cy="448627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0891BD0-5951-0471-2E37-DD911AA7167B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0891BD0-5951-0471-2E37-DD911AA716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4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46DFA-0B7A-7D3E-CDE1-917600FD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60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BEE48-48A9-5BE3-46BD-A6465D5BF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endParaRPr lang="en-IN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EC7452D-EA55-8D9D-1E99-B24702923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7275" y="1568450"/>
            <a:ext cx="5562066" cy="4193251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Inspiration: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Modelled after the Office-31 dataset, featuring common office objects like keyboards, monitors, and laptops.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Scale: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of 23,326 images across 31 distinct categories.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gathered from 8 different image-hosting websites, representing 8 unique clients.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image-classification tasks with a focus on addressing Domain Shift.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buNone/>
            </a:pPr>
            <a:endParaRPr lang="en-US" sz="24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14" name="Google Shape;99;p19">
            <a:extLst>
              <a:ext uri="{FF2B5EF4-FFF2-40B4-BE49-F238E27FC236}">
                <a16:creationId xmlns:a16="http://schemas.microsoft.com/office/drawing/2014/main" id="{F02BBED2-ED8C-C0F0-AFEB-C05F28EE96C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31969" b="31940"/>
          <a:stretch/>
        </p:blipFill>
        <p:spPr>
          <a:xfrm>
            <a:off x="6945878" y="2048789"/>
            <a:ext cx="1358350" cy="490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00;p19">
            <a:extLst>
              <a:ext uri="{FF2B5EF4-FFF2-40B4-BE49-F238E27FC236}">
                <a16:creationId xmlns:a16="http://schemas.microsoft.com/office/drawing/2014/main" id="{C91D19A0-335F-AC20-8201-FE1C624CA99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0016" y="3173076"/>
            <a:ext cx="1714375" cy="366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01;p19">
            <a:extLst>
              <a:ext uri="{FF2B5EF4-FFF2-40B4-BE49-F238E27FC236}">
                <a16:creationId xmlns:a16="http://schemas.microsoft.com/office/drawing/2014/main" id="{1D8938BB-366C-1181-B4A3-3A829797A38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54553" y="2054501"/>
            <a:ext cx="970525" cy="478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02;p19">
            <a:extLst>
              <a:ext uri="{FF2B5EF4-FFF2-40B4-BE49-F238E27FC236}">
                <a16:creationId xmlns:a16="http://schemas.microsoft.com/office/drawing/2014/main" id="{9AC58833-5E51-458A-CC3D-637ABB15169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99603" y="2988626"/>
            <a:ext cx="1931126" cy="4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03;p19">
            <a:extLst>
              <a:ext uri="{FF2B5EF4-FFF2-40B4-BE49-F238E27FC236}">
                <a16:creationId xmlns:a16="http://schemas.microsoft.com/office/drawing/2014/main" id="{2E2E4B9C-B5AC-5718-6F83-9C354FC9B46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7221" t="36683" r="17767" b="41931"/>
          <a:stretch/>
        </p:blipFill>
        <p:spPr>
          <a:xfrm>
            <a:off x="9899603" y="3883601"/>
            <a:ext cx="1931125" cy="423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04;p19">
            <a:extLst>
              <a:ext uri="{FF2B5EF4-FFF2-40B4-BE49-F238E27FC236}">
                <a16:creationId xmlns:a16="http://schemas.microsoft.com/office/drawing/2014/main" id="{66060AE4-92C4-3315-A72A-327A92E8525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56816" y="4006225"/>
            <a:ext cx="1686141" cy="3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5;p19">
            <a:extLst>
              <a:ext uri="{FF2B5EF4-FFF2-40B4-BE49-F238E27FC236}">
                <a16:creationId xmlns:a16="http://schemas.microsoft.com/office/drawing/2014/main" id="{CB12C5EC-EF21-FC0A-7295-087D5F2D5E75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8965" t="18783" r="11901" b="21454"/>
          <a:stretch/>
        </p:blipFill>
        <p:spPr>
          <a:xfrm>
            <a:off x="9663103" y="4831553"/>
            <a:ext cx="841554" cy="3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6;p19">
            <a:extLst>
              <a:ext uri="{FF2B5EF4-FFF2-40B4-BE49-F238E27FC236}">
                <a16:creationId xmlns:a16="http://schemas.microsoft.com/office/drawing/2014/main" id="{DCC6777C-BCD5-7285-6AC6-2E2583BF2DC9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79241" y="4884014"/>
            <a:ext cx="1800151" cy="261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8;p19">
            <a:extLst>
              <a:ext uri="{FF2B5EF4-FFF2-40B4-BE49-F238E27FC236}">
                <a16:creationId xmlns:a16="http://schemas.microsoft.com/office/drawing/2014/main" id="{42FA1455-6EEB-BE03-4340-1F2D69A2C961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304228" y="3173076"/>
            <a:ext cx="1116400" cy="11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9;p16">
            <a:extLst>
              <a:ext uri="{FF2B5EF4-FFF2-40B4-BE49-F238E27FC236}">
                <a16:creationId xmlns:a16="http://schemas.microsoft.com/office/drawing/2014/main" id="{0737B558-4990-D059-DC38-EDD27FF0AC07}"/>
              </a:ext>
            </a:extLst>
          </p:cNvPr>
          <p:cNvSpPr txBox="1"/>
          <p:nvPr/>
        </p:nvSpPr>
        <p:spPr>
          <a:xfrm>
            <a:off x="581025" y="6415562"/>
            <a:ext cx="67437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[3]Jain, Shreyansh, and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Koteswar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Rao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Jerripothula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. “Federated Learning for Commercial Image Sources.” 2023 IEEE/CVF Winter Conference on Applications of Computer Vision (WACV), IEEE,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998C6-8D58-644E-FFDB-4B53E6318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3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17B8-FDA9-9624-D13A-9E275692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Results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9A1A6-4F1D-E8BC-F24C-D6DD7D28A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721" y="1693545"/>
            <a:ext cx="6139180" cy="470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Image classification performed on our dataset.</a:t>
            </a:r>
            <a:endParaRPr lang="en-US" sz="2400"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C62FE6-6917-C992-8C6F-283055C49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098740"/>
              </p:ext>
            </p:extLst>
          </p:nvPr>
        </p:nvGraphicFramePr>
        <p:xfrm>
          <a:off x="1061720" y="2293588"/>
          <a:ext cx="6322687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2944">
                  <a:extLst>
                    <a:ext uri="{9D8B030D-6E8A-4147-A177-3AD203B41FA5}">
                      <a16:colId xmlns:a16="http://schemas.microsoft.com/office/drawing/2014/main" val="693903985"/>
                    </a:ext>
                  </a:extLst>
                </a:gridCol>
                <a:gridCol w="1307786">
                  <a:extLst>
                    <a:ext uri="{9D8B030D-6E8A-4147-A177-3AD203B41FA5}">
                      <a16:colId xmlns:a16="http://schemas.microsoft.com/office/drawing/2014/main" val="62320841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479802123"/>
                    </a:ext>
                  </a:extLst>
                </a:gridCol>
                <a:gridCol w="1507482">
                  <a:extLst>
                    <a:ext uri="{9D8B030D-6E8A-4147-A177-3AD203B41FA5}">
                      <a16:colId xmlns:a16="http://schemas.microsoft.com/office/drawing/2014/main" val="1017937891"/>
                    </a:ext>
                  </a:extLst>
                </a:gridCol>
              </a:tblGrid>
              <a:tr h="310905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Accurancy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F1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Macro F1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828116"/>
                  </a:ext>
                </a:extLst>
              </a:tr>
              <a:tr h="310905">
                <a:tc>
                  <a:txBody>
                    <a:bodyPr/>
                    <a:lstStyle/>
                    <a:p>
                      <a:r>
                        <a:rPr lang="en-US" sz="20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89.11%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88.98%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88.47%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257388"/>
                  </a:ext>
                </a:extLst>
              </a:tr>
              <a:tr h="392847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91.15%</a:t>
                      </a:r>
                      <a:endParaRPr lang="en-IN" sz="2000" b="0" dirty="0">
                        <a:solidFill>
                          <a:srgbClr val="0000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90.89%</a:t>
                      </a:r>
                      <a:endParaRPr lang="en-IN" sz="2000" b="0" dirty="0">
                        <a:solidFill>
                          <a:srgbClr val="0000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90.33%</a:t>
                      </a:r>
                      <a:endParaRPr lang="en-IN" sz="2000" b="0" dirty="0">
                        <a:solidFill>
                          <a:srgbClr val="0000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6886"/>
                  </a:ext>
                </a:extLst>
              </a:tr>
              <a:tr h="310905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91.72%</a:t>
                      </a:r>
                      <a:endParaRPr lang="en-IN" sz="2000" b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91.17%</a:t>
                      </a:r>
                      <a:endParaRPr lang="en-IN" sz="20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90.58%</a:t>
                      </a:r>
                      <a:endParaRPr lang="en-IN" sz="20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086689"/>
                  </a:ext>
                </a:extLst>
              </a:tr>
            </a:tbl>
          </a:graphicData>
        </a:graphic>
      </p:graphicFrame>
      <p:sp>
        <p:nvSpPr>
          <p:cNvPr id="5" name="Google Shape;590;p37">
            <a:extLst>
              <a:ext uri="{FF2B5EF4-FFF2-40B4-BE49-F238E27FC236}">
                <a16:creationId xmlns:a16="http://schemas.microsoft.com/office/drawing/2014/main" id="{946F19DB-B6FE-DDD4-6833-BDBC7D60A5D0}"/>
              </a:ext>
            </a:extLst>
          </p:cNvPr>
          <p:cNvSpPr txBox="1"/>
          <p:nvPr/>
        </p:nvSpPr>
        <p:spPr>
          <a:xfrm>
            <a:off x="838200" y="5971770"/>
            <a:ext cx="741806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[2] McMahan et al. "Communication-efficient learning of deep networks from decentralized data". In: PMLR,2017</a:t>
            </a:r>
            <a:endParaRPr sz="12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[3]Jain, Shreyansh, and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Koteswar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Rao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Jerripothula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. “Federated Learning for Commercial Image Sources.” 2023 IEEE/CVF Winter Conference on Applications of Computer Vision (WACV), IEEE,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  <a:sym typeface="Montserrat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  <a:sym typeface="Montserrat Medium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06055CB-620F-5E34-A636-16B7051108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8834501"/>
              </p:ext>
            </p:extLst>
          </p:nvPr>
        </p:nvGraphicFramePr>
        <p:xfrm>
          <a:off x="7472046" y="1362075"/>
          <a:ext cx="4424680" cy="4905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F53A89D-4081-03D9-E735-27EC37DA6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8577998"/>
              </p:ext>
            </p:extLst>
          </p:nvPr>
        </p:nvGraphicFramePr>
        <p:xfrm>
          <a:off x="1061720" y="4217638"/>
          <a:ext cx="6322687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2944">
                  <a:extLst>
                    <a:ext uri="{9D8B030D-6E8A-4147-A177-3AD203B41FA5}">
                      <a16:colId xmlns:a16="http://schemas.microsoft.com/office/drawing/2014/main" val="693903985"/>
                    </a:ext>
                  </a:extLst>
                </a:gridCol>
                <a:gridCol w="1307786">
                  <a:extLst>
                    <a:ext uri="{9D8B030D-6E8A-4147-A177-3AD203B41FA5}">
                      <a16:colId xmlns:a16="http://schemas.microsoft.com/office/drawing/2014/main" val="62320841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479802123"/>
                    </a:ext>
                  </a:extLst>
                </a:gridCol>
                <a:gridCol w="1507482">
                  <a:extLst>
                    <a:ext uri="{9D8B030D-6E8A-4147-A177-3AD203B41FA5}">
                      <a16:colId xmlns:a16="http://schemas.microsoft.com/office/drawing/2014/main" val="1017937891"/>
                    </a:ext>
                  </a:extLst>
                </a:gridCol>
              </a:tblGrid>
              <a:tr h="310905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Epoch(E)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Period(P)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Global Rounds®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828116"/>
                  </a:ext>
                </a:extLst>
              </a:tr>
              <a:tr h="310905">
                <a:tc>
                  <a:txBody>
                    <a:bodyPr/>
                    <a:lstStyle/>
                    <a:p>
                      <a:r>
                        <a:rPr lang="en-US" sz="20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250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257388"/>
                  </a:ext>
                </a:extLst>
              </a:tr>
              <a:tr h="392847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IN" sz="2000" b="0" dirty="0">
                        <a:solidFill>
                          <a:srgbClr val="0000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6886"/>
                  </a:ext>
                </a:extLst>
              </a:tr>
              <a:tr h="310905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20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086689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0F96F-3438-27F8-BEA3-5B9B20E01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97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10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E3659B-4907-AB35-0599-F47D685A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560F31-5515-0A48-5DC4-8DC867D1D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720" y="1683385"/>
            <a:ext cx="10515600" cy="4351338"/>
          </a:xfrm>
        </p:spPr>
        <p:txBody>
          <a:bodyPr>
            <a:noAutofit/>
          </a:bodyPr>
          <a:lstStyle/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Motivation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Federated Learning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 Avg (</a:t>
            </a:r>
            <a:r>
              <a:rPr lang="en-I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Federated Averaging)</a:t>
            </a:r>
          </a:p>
          <a:p>
            <a:r>
              <a:rPr lang="en-I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Problem Statement</a:t>
            </a:r>
            <a:endParaRPr lang="en" sz="2400"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Fed-Cyclic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Fed-Star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Dataset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Results</a:t>
            </a:r>
          </a:p>
          <a:p>
            <a:r>
              <a:rPr lang="en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Conclusion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A0592F-666E-D8BA-6DB2-9F717E34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8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E0123-33EA-0974-D9A7-FFCDCBF0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Results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4890C-6657-CEC1-97D1-0842E11DB6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225" y="1692275"/>
            <a:ext cx="10799618" cy="78955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Fed-Star outperforms all the local models trained using traditional ML method and baselines and Fed-Cyclic on different sources demonstrating 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  <a:sym typeface="Montserrat Medium"/>
              </a:rPr>
              <a:t>Personalized Learning</a:t>
            </a:r>
            <a:r>
              <a:rPr lang="en-US" sz="2400" dirty="0"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  <a:sym typeface="Montserrat Medium"/>
              </a:rPr>
              <a:t>.</a:t>
            </a:r>
          </a:p>
          <a:p>
            <a:endParaRPr lang="en-IN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CD854A3-7F4C-906A-4A0A-4E781F2FBA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4683746"/>
              </p:ext>
            </p:extLst>
          </p:nvPr>
        </p:nvGraphicFramePr>
        <p:xfrm>
          <a:off x="1602999" y="2471964"/>
          <a:ext cx="4602668" cy="431935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77702">
                  <a:extLst>
                    <a:ext uri="{9D8B030D-6E8A-4147-A177-3AD203B41FA5}">
                      <a16:colId xmlns:a16="http://schemas.microsoft.com/office/drawing/2014/main" val="3688560884"/>
                    </a:ext>
                  </a:extLst>
                </a:gridCol>
                <a:gridCol w="1649982">
                  <a:extLst>
                    <a:ext uri="{9D8B030D-6E8A-4147-A177-3AD203B41FA5}">
                      <a16:colId xmlns:a16="http://schemas.microsoft.com/office/drawing/2014/main" val="1893797779"/>
                    </a:ext>
                  </a:extLst>
                </a:gridCol>
                <a:gridCol w="1374984">
                  <a:extLst>
                    <a:ext uri="{9D8B030D-6E8A-4147-A177-3AD203B41FA5}">
                      <a16:colId xmlns:a16="http://schemas.microsoft.com/office/drawing/2014/main" val="1413775713"/>
                    </a:ext>
                  </a:extLst>
                </a:gridCol>
              </a:tblGrid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Source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Accuracy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4206282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123rf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85.51%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1590607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83.79%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6270018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86.38%</a:t>
                      </a:r>
                      <a:endParaRPr lang="en-IN" sz="1100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894658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88.90%</a:t>
                      </a:r>
                      <a:endParaRPr lang="en-IN" sz="1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94154153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Adobe Stock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92.43%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6560476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91.46%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7223252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94.52%</a:t>
                      </a:r>
                      <a:endParaRPr lang="en-IN" sz="1100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7435806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94.96%</a:t>
                      </a:r>
                      <a:endParaRPr lang="en-IN" sz="1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706544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 err="1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Alamy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86.84%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8688390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87.32%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3315437"/>
                  </a:ext>
                </a:extLst>
              </a:tr>
              <a:tr h="219646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88.90%</a:t>
                      </a:r>
                      <a:endParaRPr lang="en-IN" sz="1100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0991451"/>
                  </a:ext>
                </a:extLst>
              </a:tr>
              <a:tr h="344320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20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90.14%</a:t>
                      </a:r>
                      <a:endParaRPr lang="en-IN" sz="1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593711"/>
                  </a:ext>
                </a:extLst>
              </a:tr>
              <a:tr h="2602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 err="1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CanStockPhotos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89.53%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0651361"/>
                  </a:ext>
                </a:extLst>
              </a:tr>
              <a:tr h="2602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89.20%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1631874"/>
                  </a:ext>
                </a:extLst>
              </a:tr>
              <a:tr h="2602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90.40%</a:t>
                      </a:r>
                      <a:endParaRPr lang="en-IN" sz="1100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6044906"/>
                  </a:ext>
                </a:extLst>
              </a:tr>
              <a:tr h="2602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91.68%</a:t>
                      </a:r>
                      <a:endParaRPr lang="en-IN" sz="1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067062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BA3F023-B853-2720-DB20-6EBD0A4F99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0029808"/>
              </p:ext>
            </p:extLst>
          </p:nvPr>
        </p:nvGraphicFramePr>
        <p:xfrm>
          <a:off x="6383575" y="2471965"/>
          <a:ext cx="4602669" cy="432725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77702">
                  <a:extLst>
                    <a:ext uri="{9D8B030D-6E8A-4147-A177-3AD203B41FA5}">
                      <a16:colId xmlns:a16="http://schemas.microsoft.com/office/drawing/2014/main" val="3688560884"/>
                    </a:ext>
                  </a:extLst>
                </a:gridCol>
                <a:gridCol w="1649982">
                  <a:extLst>
                    <a:ext uri="{9D8B030D-6E8A-4147-A177-3AD203B41FA5}">
                      <a16:colId xmlns:a16="http://schemas.microsoft.com/office/drawing/2014/main" val="1893797779"/>
                    </a:ext>
                  </a:extLst>
                </a:gridCol>
                <a:gridCol w="1374985">
                  <a:extLst>
                    <a:ext uri="{9D8B030D-6E8A-4147-A177-3AD203B41FA5}">
                      <a16:colId xmlns:a16="http://schemas.microsoft.com/office/drawing/2014/main" val="1413775713"/>
                    </a:ext>
                  </a:extLst>
                </a:gridCol>
              </a:tblGrid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Source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Accuracy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4206282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 err="1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Depositphotos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100" b="1" kern="1200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98.07%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1590607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96.95%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6270018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97.91%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894658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98.33%</a:t>
                      </a:r>
                      <a:r>
                        <a:rPr lang="en-IN" sz="1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94154153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Getty Images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89.35%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6560476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90.13%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7223252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92.72%</a:t>
                      </a:r>
                      <a:r>
                        <a:rPr lang="en-IN" sz="1100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7435806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93.87%</a:t>
                      </a:r>
                      <a:r>
                        <a:rPr lang="en-IN" sz="1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706544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iStock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100" b="1" kern="1200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85.71%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8688390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83.72%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3315437"/>
                  </a:ext>
                </a:extLst>
              </a:tr>
              <a:tr h="230852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84.89%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0991451"/>
                  </a:ext>
                </a:extLst>
              </a:tr>
              <a:tr h="2855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86.47%</a:t>
                      </a:r>
                      <a:r>
                        <a:rPr lang="en-IN" sz="1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593711"/>
                  </a:ext>
                </a:extLst>
              </a:tr>
              <a:tr h="2855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Shutterstock</a:t>
                      </a:r>
                      <a:endParaRPr lang="en-IN" sz="110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 Model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89.45%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0651361"/>
                  </a:ext>
                </a:extLst>
              </a:tr>
              <a:tr h="2855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 err="1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FedAvg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89.60%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1631874"/>
                  </a:ext>
                </a:extLst>
              </a:tr>
              <a:tr h="2855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Fed-Cyclic 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91.56%</a:t>
                      </a:r>
                      <a:r>
                        <a:rPr lang="en-IN" sz="1100" dirty="0"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6044906"/>
                  </a:ext>
                </a:extLst>
              </a:tr>
              <a:tr h="285511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F1F1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Fed-Star</a:t>
                      </a:r>
                      <a:endParaRPr lang="en-IN" sz="1100" dirty="0">
                        <a:solidFill>
                          <a:srgbClr val="1F1F1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92.11%</a:t>
                      </a:r>
                      <a:r>
                        <a:rPr lang="en-IN" sz="1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55502" marR="55502" marT="37001" marB="370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06706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4A288-AD67-2350-9FB3-70CD6509F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68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6A2B7-99A8-3EE6-47B1-98D8A2D46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</a:t>
            </a:r>
            <a:r>
              <a:rPr lang="e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onclusion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B01DF1-120F-0F99-62DD-378D5E96E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275" y="1644650"/>
            <a:ext cx="10515600" cy="3231007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Data: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Replaced artificial data with a large-scale commercial dataset to reflect true domain shifts 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Fed-Cyclic (Efficiency):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Optimized for low-resource environments using a sequential topology that reduces communication overhead.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Fed-Star (Accuracy):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peak performance through a star-based topology that prioritizes personalized learning and outlier detection.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Scalable Privacy: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models outperform traditional baselines (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FedAvg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in heterogeneous, privacy-sensitive environments.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9418A7-46CC-9EDE-059B-450C2BB3D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38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971D4-A96C-9970-6B45-99D773C95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 - Federated Learning in Modern Dating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00350-BFFE-D648-B28D-20423AF64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5721"/>
            <a:ext cx="3677348" cy="44444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Match Made in Privacy:</a:t>
            </a:r>
            <a:endParaRPr lang="en-IN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690246-EE0F-3647-9BA4-F61803BA3C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93" y="3943543"/>
            <a:ext cx="2162477" cy="2867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7DE561-503B-18F5-F588-D4C25CA72C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93" y="2782743"/>
            <a:ext cx="2838846" cy="10383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1D4287-3E58-BE94-AB83-2A5CD7CF1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814" y="3927969"/>
            <a:ext cx="3019846" cy="24768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F65012B-FB39-CCBE-FA65-CC8FB68D9C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74" b="22774"/>
          <a:stretch>
            <a:fillRect/>
          </a:stretch>
        </p:blipFill>
        <p:spPr>
          <a:xfrm>
            <a:off x="2790363" y="6449757"/>
            <a:ext cx="6611273" cy="3612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3B8E91-A5E3-0483-B9AE-D3551E7BF1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538" y="2160213"/>
            <a:ext cx="2724530" cy="169568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C0B7432-F0DC-622E-7AC0-C3DC874297AA}"/>
              </a:ext>
            </a:extLst>
          </p:cNvPr>
          <p:cNvSpPr txBox="1"/>
          <p:nvPr/>
        </p:nvSpPr>
        <p:spPr>
          <a:xfrm>
            <a:off x="3311079" y="2592559"/>
            <a:ext cx="4069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Privacy Paradox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Romance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AC9085-5ECC-52C2-D21D-B065D4479701}"/>
              </a:ext>
            </a:extLst>
          </p:cNvPr>
          <p:cNvSpPr txBox="1"/>
          <p:nvPr/>
        </p:nvSpPr>
        <p:spPr>
          <a:xfrm>
            <a:off x="2570333" y="3561253"/>
            <a:ext cx="5745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Stop the "toxic relationship" with central servers by using Federated Learning to find your soulmate without leaking your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suffering from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instability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F573EB-1A8C-8A99-ADC6-363745B5ADB4}"/>
              </a:ext>
            </a:extLst>
          </p:cNvPr>
          <p:cNvSpPr txBox="1"/>
          <p:nvPr/>
        </p:nvSpPr>
        <p:spPr>
          <a:xfrm>
            <a:off x="839788" y="2102215"/>
            <a:ext cx="9428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Heart-to-Heart Connections without Server-to-Server Data Transfers</a:t>
            </a:r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84DBFF-83F1-FF40-2868-5D9E947398E2}"/>
              </a:ext>
            </a:extLst>
          </p:cNvPr>
          <p:cNvSpPr txBox="1"/>
          <p:nvPr/>
        </p:nvSpPr>
        <p:spPr>
          <a:xfrm>
            <a:off x="9587737" y="6456299"/>
            <a:ext cx="2280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#Federated Learning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087D667-A209-8CA1-F98D-F8B2E7007640}"/>
              </a:ext>
            </a:extLst>
          </p:cNvPr>
          <p:cNvGrpSpPr/>
          <p:nvPr/>
        </p:nvGrpSpPr>
        <p:grpSpPr>
          <a:xfrm>
            <a:off x="2537121" y="4708242"/>
            <a:ext cx="3017129" cy="1338026"/>
            <a:chOff x="4791515" y="4395945"/>
            <a:chExt cx="3017129" cy="1338026"/>
          </a:xfrm>
        </p:grpSpPr>
        <p:sp>
          <p:nvSpPr>
            <p:cNvPr id="42" name="Speech Bubble: Oval 41">
              <a:extLst>
                <a:ext uri="{FF2B5EF4-FFF2-40B4-BE49-F238E27FC236}">
                  <a16:creationId xmlns:a16="http://schemas.microsoft.com/office/drawing/2014/main" id="{8A018C5A-8856-48FC-921A-9CC49FA400BF}"/>
                </a:ext>
              </a:extLst>
            </p:cNvPr>
            <p:cNvSpPr/>
            <p:nvPr/>
          </p:nvSpPr>
          <p:spPr>
            <a:xfrm>
              <a:off x="4791515" y="4395945"/>
              <a:ext cx="3017129" cy="1338026"/>
            </a:xfrm>
            <a:prstGeom prst="wedgeEllipseCallout">
              <a:avLst>
                <a:gd name="adj1" fmla="val -57455"/>
                <a:gd name="adj2" fmla="val 25743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91C312C-AAED-6362-2EF5-7BFA2B4C5BFC}"/>
                </a:ext>
              </a:extLst>
            </p:cNvPr>
            <p:cNvSpPr txBox="1"/>
            <p:nvPr/>
          </p:nvSpPr>
          <p:spPr>
            <a:xfrm>
              <a:off x="5024187" y="4646371"/>
              <a:ext cx="26760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But *we* share just weight &amp; gradients! No privacy leaks,</a:t>
              </a:r>
            </a:p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 commitment issues!</a:t>
              </a:r>
              <a:endParaRPr lang="en-IN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29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4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Free Thank You Slides Templates for Presentations | SlideUpLift">
            <a:extLst>
              <a:ext uri="{FF2B5EF4-FFF2-40B4-BE49-F238E27FC236}">
                <a16:creationId xmlns:a16="http://schemas.microsoft.com/office/drawing/2014/main" id="{C202F94E-1240-1CE0-918F-08E009081A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B464A-ECCF-5132-1583-B2A1884FCC62}"/>
              </a:ext>
            </a:extLst>
          </p:cNvPr>
          <p:cNvSpPr txBox="1"/>
          <p:nvPr/>
        </p:nvSpPr>
        <p:spPr>
          <a:xfrm>
            <a:off x="4243387" y="2921168"/>
            <a:ext cx="3705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CFC278-98A2-7D8C-57A3-BB1A30017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8221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BBFB-4585-13CB-E3A9-C62CD5769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E88B3-B617-47F2-8DEA-546F59CA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577975"/>
            <a:ext cx="10737273" cy="984077"/>
          </a:xfrm>
        </p:spPr>
        <p:txBody>
          <a:bodyPr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Traditional Machine Learning requires users to upload their data to the centralized server giving user no control over how his data is used.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7799F98-9C11-3C70-E335-795CE1C4BA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071" y="2792239"/>
            <a:ext cx="5951001" cy="32807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5FFD0EE-CC1A-D911-4469-2D81DD1D56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8522"/>
          <a:stretch>
            <a:fillRect/>
          </a:stretch>
        </p:blipFill>
        <p:spPr>
          <a:xfrm>
            <a:off x="6315100" y="5109826"/>
            <a:ext cx="380275" cy="38251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100CC51-ED30-621E-8BD1-FCD4132800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2" b="11890"/>
          <a:stretch>
            <a:fillRect/>
          </a:stretch>
        </p:blipFill>
        <p:spPr>
          <a:xfrm>
            <a:off x="10216843" y="5104726"/>
            <a:ext cx="381169" cy="388067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4D6208D-07A0-A67E-B060-BFF94553F0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" t="-1975" r="-578" b="15133"/>
          <a:stretch>
            <a:fillRect/>
          </a:stretch>
        </p:blipFill>
        <p:spPr>
          <a:xfrm>
            <a:off x="8318557" y="5104274"/>
            <a:ext cx="391498" cy="388067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6BF0E011-27CC-0129-3DE6-C54E4E937EE4}"/>
              </a:ext>
            </a:extLst>
          </p:cNvPr>
          <p:cNvSpPr txBox="1">
            <a:spLocks/>
          </p:cNvSpPr>
          <p:nvPr/>
        </p:nvSpPr>
        <p:spPr>
          <a:xfrm>
            <a:off x="1070266" y="2962826"/>
            <a:ext cx="4806636" cy="30251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&amp; Security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Communication Costs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Point of Failure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Instability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DAEC62-4215-7015-9452-3756513B42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0639" y="3673143"/>
            <a:ext cx="506242" cy="506242"/>
          </a:xfrm>
          <a:prstGeom prst="rect">
            <a:avLst/>
          </a:prstGeom>
        </p:spPr>
      </p:pic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52B0B0C7-BA6D-81D7-A2A4-519BDB6226EF}"/>
              </a:ext>
            </a:extLst>
          </p:cNvPr>
          <p:cNvSpPr txBox="1"/>
          <p:nvPr/>
        </p:nvSpPr>
        <p:spPr>
          <a:xfrm>
            <a:off x="247650" y="6529862"/>
            <a:ext cx="11556422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>
              <a:buClr>
                <a:schemeClr val="dk1"/>
              </a:buClr>
              <a:buSzPts val="1100"/>
            </a:pPr>
            <a:r>
              <a:rPr lang="en-US" sz="1200" dirty="0"/>
              <a:t>[1]Mawela, </a:t>
            </a:r>
            <a:r>
              <a:rPr lang="en-US" sz="1200" dirty="0" err="1"/>
              <a:t>Chamith</a:t>
            </a:r>
            <a:r>
              <a:rPr lang="en-US" sz="1200" dirty="0"/>
              <a:t> &amp; Ben </a:t>
            </a:r>
            <a:r>
              <a:rPr lang="en-US" sz="1200" dirty="0" err="1"/>
              <a:t>Issaid</a:t>
            </a:r>
            <a:r>
              <a:rPr lang="en-US" sz="1200" dirty="0"/>
              <a:t>,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Chaouki</a:t>
            </a:r>
            <a:r>
              <a:rPr lang="en-US" sz="1200" dirty="0"/>
              <a:t> &amp; Bennis, Mehdi. (2024). A Web-Based Solution for Federated Learning with LLM-Based Automation. 10.48550/arXiv.2408.13010.</a:t>
            </a:r>
            <a:endParaRPr lang="en-IN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B93C8C-D798-3621-C371-7675AE8127B4}"/>
              </a:ext>
            </a:extLst>
          </p:cNvPr>
          <p:cNvSpPr txBox="1"/>
          <p:nvPr/>
        </p:nvSpPr>
        <p:spPr>
          <a:xfrm>
            <a:off x="9943178" y="3100086"/>
            <a:ext cx="1860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Aggregation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92F3A2-3EC7-322D-5C99-44F14502E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017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1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L -3.75E-6 0.00023 C 0.00079 -0.00532 0.00183 -0.01111 0.00274 -0.0169 C 0.00326 -0.01852 0.00365 -0.02083 0.00456 -0.02199 C 0.00573 -0.02361 0.00756 -0.02407 0.00925 -0.025 C 0.01524 -0.02407 0.02123 -0.02407 0.02709 -0.02199 C 0.02891 -0.02106 0.03008 -0.01852 0.0319 -0.0169 C 0.03373 -0.01481 0.03555 -0.01319 0.03724 -0.0118 C 0.04258 -0.00046 0.03659 -0.01227 0.04284 -0.00301 C 0.04506 -1.85185E-6 0.04375 0.00093 0.04584 0.00509 C 0.04701 0.00718 0.04792 0.00949 0.04909 0.01065 C 0.04961 0.01088 0.05026 0.00926 0.05052 0.00834 L 0.19597 -0.15347 L 0.19597 -0.15324 " pathEditMode="relative" rAng="0" ptsTypes="AAAAAAAAAAAAAA">
                                      <p:cBhvr>
                                        <p:cTn id="2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-715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6 L 0.0039 -0.00694 C 0.00508 -0.01157 0.00638 -0.01689 0.00924 -0.02129 C 0.00924 -0.02338 0.00924 -0.02615 0.01028 -0.02639 C 0.01705 -0.02731 0.02383 -0.02523 0.03021 -0.02476 C 0.03164 -0.02314 0.03307 -0.02129 0.03307 -0.02014 C 0.03841 -0.01412 0.03841 -0.01805 0.03841 -0.01319 L 0.03841 -0.14351 " pathEditMode="relative" rAng="0" ptsTypes="AAAAAAAA">
                                      <p:cBhvr>
                                        <p:cTn id="2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4" y="-717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4 -0.02801 L -0.11302 -0.14144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71" y="-5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E137B-69E3-D98D-A49E-203A15772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D19BD3BE-3803-BE5B-D9ED-751B39CFC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502" y="4182347"/>
            <a:ext cx="2543530" cy="1476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5F3617-760C-EAED-593B-52B459155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Federated Learning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8A927-D9C6-C2DA-7029-3E4876519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6325" y="3086100"/>
            <a:ext cx="4953000" cy="3190875"/>
          </a:xfrm>
        </p:spPr>
        <p:txBody>
          <a:bodyPr>
            <a:normAutofit lnSpcReduction="10000"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Privacy-Centric: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Eliminates sensitive data exchange.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 Exchange: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Shares model weights instead of raw local data.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Architecture: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Leverages decentralized learning across multiple clients.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61098-48D6-B5B5-DC54-796471B0C44A}"/>
              </a:ext>
            </a:extLst>
          </p:cNvPr>
          <p:cNvSpPr txBox="1"/>
          <p:nvPr/>
        </p:nvSpPr>
        <p:spPr>
          <a:xfrm>
            <a:off x="6389994" y="5547968"/>
            <a:ext cx="53063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Local training on your device.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B: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Combining data weights from many devices.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C: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Updating the global model for everyone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050A5C6-A787-9E52-F369-B36F2FA00A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869" y="2304244"/>
            <a:ext cx="2600688" cy="13908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7EDC8E-5223-2B55-BB37-D90049F9E7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77" y="1336753"/>
            <a:ext cx="571580" cy="104789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4D4217A-2D21-A0B2-6758-3D1298CB72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862" y="2033295"/>
            <a:ext cx="543001" cy="11336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3C4CD01-845A-5D3E-548D-F73AA8B802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9114" y="4202787"/>
            <a:ext cx="1209844" cy="102884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E3B7CDF-904D-5696-8ACB-B618A69BF7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419" y="4488577"/>
            <a:ext cx="714475" cy="74305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329D36A-7B4A-F351-24CF-3EE9F6416B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3206152"/>
            <a:ext cx="332827" cy="91752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3B385E7-6EE1-DA92-8F58-8996EE93069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959" y="2710732"/>
            <a:ext cx="671834" cy="36858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7729BD9-EFE2-DD89-0AB6-F7F00C3569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896" y="3701072"/>
            <a:ext cx="1314633" cy="7525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B015C0B-5329-A275-B0CA-6D3872C108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096" y="1709525"/>
            <a:ext cx="1628775" cy="1781175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48800118-7ACE-DFE0-08FE-7813B4D850DE}"/>
              </a:ext>
            </a:extLst>
          </p:cNvPr>
          <p:cNvGrpSpPr/>
          <p:nvPr/>
        </p:nvGrpSpPr>
        <p:grpSpPr>
          <a:xfrm>
            <a:off x="6380219" y="1860701"/>
            <a:ext cx="924527" cy="888662"/>
            <a:chOff x="6275444" y="2822726"/>
            <a:chExt cx="924527" cy="88866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1DC201B-ACCC-4AB0-177D-75C6DB26F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flipH="1">
              <a:off x="6275444" y="2822726"/>
              <a:ext cx="924527" cy="815759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3DA28981-0B83-47EE-5426-84BB3F8B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569786" flipH="1">
              <a:off x="6281637" y="3454177"/>
              <a:ext cx="257211" cy="257211"/>
            </a:xfrm>
            <a:prstGeom prst="rect">
              <a:avLst/>
            </a:prstGeom>
          </p:spPr>
        </p:pic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480392C5-9220-477D-327F-5A236905107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19" y="2727093"/>
            <a:ext cx="685150" cy="26959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99F253D-9DEE-53F6-27D9-F59CC04DB3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9046" flipH="1">
            <a:off x="10475958" y="4694860"/>
            <a:ext cx="343155" cy="36858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BB1431B4-6CEC-9B09-7CC2-CC9F6AD1574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75894" y="4717209"/>
            <a:ext cx="808975" cy="2695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87E2D8E-8D8E-AAE0-1894-9B46B2CAD0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6297392" y="3875735"/>
            <a:ext cx="956086" cy="2695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C3204F-90DC-F6DB-32A7-55D237A55E3C}"/>
              </a:ext>
            </a:extLst>
          </p:cNvPr>
          <p:cNvSpPr txBox="1"/>
          <p:nvPr/>
        </p:nvSpPr>
        <p:spPr>
          <a:xfrm>
            <a:off x="1066800" y="1583055"/>
            <a:ext cx="5181600" cy="155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traditional ML centralized data uploads here only weights exchange</a:t>
            </a:r>
            <a:endParaRPr lang="en-US" sz="2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E321C4-EC72-D6E4-9ED2-16E9EDF8FFBB}"/>
              </a:ext>
            </a:extLst>
          </p:cNvPr>
          <p:cNvSpPr txBox="1"/>
          <p:nvPr/>
        </p:nvSpPr>
        <p:spPr>
          <a:xfrm>
            <a:off x="9984523" y="1525632"/>
            <a:ext cx="16288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Model(weight)</a:t>
            </a:r>
          </a:p>
          <a:p>
            <a:r>
              <a:rPr lang="en-IN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Aggregation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AB663-3AF7-5276-3723-23CF429C9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12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A9D0D-F007-E3DD-AA05-24CF7B22B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939D3-1093-DE26-B458-1AD6BA563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 Avg </a:t>
            </a: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  <a:sym typeface="Montserrat"/>
              </a:rPr>
              <a:t>(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  <a:sym typeface="Montserrat"/>
              </a:rPr>
              <a:t>Federated Averaging)</a:t>
            </a:r>
            <a:endParaRPr lang="en-IN" dirty="0"/>
          </a:p>
        </p:txBody>
      </p:sp>
      <p:pic>
        <p:nvPicPr>
          <p:cNvPr id="4" name="Google Shape;165;p22">
            <a:extLst>
              <a:ext uri="{FF2B5EF4-FFF2-40B4-BE49-F238E27FC236}">
                <a16:creationId xmlns:a16="http://schemas.microsoft.com/office/drawing/2014/main" id="{D45CD6B7-F56E-6EA1-DAAF-2FD011F69E8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6390" y="1458524"/>
            <a:ext cx="1449701" cy="11407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A188FCD-103A-E252-BDC6-C790EE2D95FC}"/>
              </a:ext>
            </a:extLst>
          </p:cNvPr>
          <p:cNvCxnSpPr>
            <a:cxnSpLocks/>
          </p:cNvCxnSpPr>
          <p:nvPr/>
        </p:nvCxnSpPr>
        <p:spPr>
          <a:xfrm flipH="1">
            <a:off x="4207176" y="2486387"/>
            <a:ext cx="1134156" cy="8488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7B6E55-E004-B585-E40B-F8424AE77FE9}"/>
              </a:ext>
            </a:extLst>
          </p:cNvPr>
          <p:cNvCxnSpPr>
            <a:cxnSpLocks/>
          </p:cNvCxnSpPr>
          <p:nvPr/>
        </p:nvCxnSpPr>
        <p:spPr>
          <a:xfrm>
            <a:off x="6194108" y="2698957"/>
            <a:ext cx="0" cy="655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6BDE299-B287-E9B6-298F-92014D109624}"/>
              </a:ext>
            </a:extLst>
          </p:cNvPr>
          <p:cNvSpPr txBox="1"/>
          <p:nvPr/>
        </p:nvSpPr>
        <p:spPr>
          <a:xfrm>
            <a:off x="4677598" y="2897705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EF1AF09-D56C-8364-4BED-CE90B18F6C60}"/>
              </a:ext>
            </a:extLst>
          </p:cNvPr>
          <p:cNvSpPr txBox="1"/>
          <p:nvPr/>
        </p:nvSpPr>
        <p:spPr>
          <a:xfrm>
            <a:off x="6206173" y="2953830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B0FF6-6844-895B-9DE3-2A70CF4755CD}"/>
              </a:ext>
            </a:extLst>
          </p:cNvPr>
          <p:cNvSpPr txBox="1"/>
          <p:nvPr/>
        </p:nvSpPr>
        <p:spPr>
          <a:xfrm>
            <a:off x="7910139" y="2746567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E059908-7F1E-D2B7-F25A-08AA72DEFFFD}"/>
              </a:ext>
            </a:extLst>
          </p:cNvPr>
          <p:cNvCxnSpPr>
            <a:cxnSpLocks/>
          </p:cNvCxnSpPr>
          <p:nvPr/>
        </p:nvCxnSpPr>
        <p:spPr>
          <a:xfrm flipV="1">
            <a:off x="6013768" y="2656386"/>
            <a:ext cx="0" cy="6951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DF86431-A3CE-32A1-CF24-31488EC063C9}"/>
              </a:ext>
            </a:extLst>
          </p:cNvPr>
          <p:cNvSpPr txBox="1"/>
          <p:nvPr/>
        </p:nvSpPr>
        <p:spPr>
          <a:xfrm>
            <a:off x="7054795" y="2746567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92C9609-B963-4B16-5B6B-6F64A1258079}"/>
              </a:ext>
            </a:extLst>
          </p:cNvPr>
          <p:cNvSpPr txBox="1"/>
          <p:nvPr/>
        </p:nvSpPr>
        <p:spPr>
          <a:xfrm>
            <a:off x="5692458" y="2932518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BBE797-07B3-D1C2-25D0-ED0FB561E8A0}"/>
              </a:ext>
            </a:extLst>
          </p:cNvPr>
          <p:cNvSpPr txBox="1"/>
          <p:nvPr/>
        </p:nvSpPr>
        <p:spPr>
          <a:xfrm>
            <a:off x="3765103" y="2897705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BFC10F-B134-A933-7883-FFCC8240E51E}"/>
              </a:ext>
            </a:extLst>
          </p:cNvPr>
          <p:cNvSpPr txBox="1"/>
          <p:nvPr/>
        </p:nvSpPr>
        <p:spPr>
          <a:xfrm>
            <a:off x="4018180" y="1785938"/>
            <a:ext cx="1391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Global Model</a:t>
            </a:r>
            <a:endParaRPr lang="en-I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D082487-A209-5BB9-3F55-0B721D615119}"/>
              </a:ext>
            </a:extLst>
          </p:cNvPr>
          <p:cNvSpPr txBox="1"/>
          <p:nvPr/>
        </p:nvSpPr>
        <p:spPr>
          <a:xfrm>
            <a:off x="1494055" y="3957638"/>
            <a:ext cx="1391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Local Model</a:t>
            </a:r>
            <a:endParaRPr lang="en-I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90D7931A-B1C8-A946-E37F-B26C8B8CC4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8522"/>
          <a:stretch>
            <a:fillRect/>
          </a:stretch>
        </p:blipFill>
        <p:spPr>
          <a:xfrm>
            <a:off x="3214778" y="5219299"/>
            <a:ext cx="1441213" cy="1449702"/>
          </a:xfrm>
          <a:prstGeom prst="rect">
            <a:avLst/>
          </a:prstGeom>
        </p:spPr>
      </p:pic>
      <p:pic>
        <p:nvPicPr>
          <p:cNvPr id="77" name="Google Shape;165;p22">
            <a:extLst>
              <a:ext uri="{FF2B5EF4-FFF2-40B4-BE49-F238E27FC236}">
                <a16:creationId xmlns:a16="http://schemas.microsoft.com/office/drawing/2014/main" id="{BD21EF69-95F7-4F09-D7DC-F7B3075363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00000">
            <a:off x="3160474" y="3643129"/>
            <a:ext cx="1449701" cy="1140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165;p22">
            <a:extLst>
              <a:ext uri="{FF2B5EF4-FFF2-40B4-BE49-F238E27FC236}">
                <a16:creationId xmlns:a16="http://schemas.microsoft.com/office/drawing/2014/main" id="{EC746144-4947-691D-F014-C425FD5362B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00000">
            <a:off x="5358765" y="3600357"/>
            <a:ext cx="1449701" cy="1140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165;p22">
            <a:extLst>
              <a:ext uri="{FF2B5EF4-FFF2-40B4-BE49-F238E27FC236}">
                <a16:creationId xmlns:a16="http://schemas.microsoft.com/office/drawing/2014/main" id="{C7370123-CE5C-C73A-1A6F-39B4F4B592F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00000">
            <a:off x="7511650" y="3600357"/>
            <a:ext cx="1449701" cy="114071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7A4D43BC-EB97-E98D-9ABE-B195141EADE4}"/>
              </a:ext>
            </a:extLst>
          </p:cNvPr>
          <p:cNvSpPr txBox="1"/>
          <p:nvPr/>
        </p:nvSpPr>
        <p:spPr>
          <a:xfrm>
            <a:off x="3062889" y="3964089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B050"/>
                </a:solidFill>
              </a:rPr>
              <a:t>2</a:t>
            </a:r>
            <a:endParaRPr lang="en-IN">
              <a:solidFill>
                <a:srgbClr val="00B05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7DD004B-2644-C5F1-392F-D24F91A96331}"/>
              </a:ext>
            </a:extLst>
          </p:cNvPr>
          <p:cNvSpPr txBox="1"/>
          <p:nvPr/>
        </p:nvSpPr>
        <p:spPr>
          <a:xfrm>
            <a:off x="5249076" y="3964089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B050"/>
                </a:solidFill>
              </a:rPr>
              <a:t>2</a:t>
            </a:r>
            <a:endParaRPr lang="en-IN">
              <a:solidFill>
                <a:srgbClr val="00B05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B4B6FDD-BD4A-780C-6367-32BBA483BF6D}"/>
              </a:ext>
            </a:extLst>
          </p:cNvPr>
          <p:cNvSpPr txBox="1"/>
          <p:nvPr/>
        </p:nvSpPr>
        <p:spPr>
          <a:xfrm>
            <a:off x="7405315" y="3957637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B050"/>
                </a:solidFill>
              </a:rPr>
              <a:t>2</a:t>
            </a:r>
            <a:endParaRPr lang="en-IN">
              <a:solidFill>
                <a:srgbClr val="00B050"/>
              </a:solidFill>
            </a:endParaRP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A6AE044F-2C59-1229-08C5-4651285C4F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2" b="11890"/>
          <a:stretch>
            <a:fillRect/>
          </a:stretch>
        </p:blipFill>
        <p:spPr>
          <a:xfrm>
            <a:off x="7536010" y="5143099"/>
            <a:ext cx="1429739" cy="1449702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0CD3EEDA-9288-0F43-7111-21C98177A2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" t="-1975" r="-578" b="15133"/>
          <a:stretch>
            <a:fillRect/>
          </a:stretch>
        </p:blipFill>
        <p:spPr>
          <a:xfrm>
            <a:off x="5356159" y="5136753"/>
            <a:ext cx="1468482" cy="1449702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8AFE40D5-3D47-59F9-5502-C0B50EF5E77C}"/>
              </a:ext>
            </a:extLst>
          </p:cNvPr>
          <p:cNvSpPr txBox="1"/>
          <p:nvPr/>
        </p:nvSpPr>
        <p:spPr>
          <a:xfrm>
            <a:off x="8374275" y="2232335"/>
            <a:ext cx="35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/>
                </a:solidFill>
              </a:rPr>
              <a:t>4</a:t>
            </a:r>
            <a:endParaRPr lang="en-IN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A0B68E1-BAC4-7D96-258A-8C4A0D4ADE08}"/>
                  </a:ext>
                </a:extLst>
              </p:cNvPr>
              <p:cNvSpPr txBox="1"/>
              <p:nvPr/>
            </p:nvSpPr>
            <p:spPr>
              <a:xfrm>
                <a:off x="7450955" y="1411034"/>
                <a:ext cx="1617815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</m:d>
                            </m:den>
                          </m:f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IN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A0B68E1-BAC4-7D96-258A-8C4A0D4ADE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0955" y="1411034"/>
                <a:ext cx="1617815" cy="77886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A5766BF-02E2-74B7-E19E-A59D1C429FEA}"/>
                  </a:ext>
                </a:extLst>
              </p:cNvPr>
              <p:cNvSpPr txBox="1"/>
              <p:nvPr/>
            </p:nvSpPr>
            <p:spPr>
              <a:xfrm>
                <a:off x="4662577" y="4056422"/>
                <a:ext cx="31072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IN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A5766BF-02E2-74B7-E19E-A59D1C429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577" y="4056422"/>
                <a:ext cx="310726" cy="276999"/>
              </a:xfrm>
              <a:prstGeom prst="rect">
                <a:avLst/>
              </a:prstGeom>
              <a:blipFill>
                <a:blip r:embed="rId8"/>
                <a:stretch>
                  <a:fillRect l="-11765" r="-7843" b="-1304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DD7B2C3F-0569-93C4-6CD7-D91460C34558}"/>
                  </a:ext>
                </a:extLst>
              </p:cNvPr>
              <p:cNvSpPr txBox="1"/>
              <p:nvPr/>
            </p:nvSpPr>
            <p:spPr>
              <a:xfrm>
                <a:off x="6730863" y="4056422"/>
                <a:ext cx="31604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IN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DD7B2C3F-0569-93C4-6CD7-D91460C345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0863" y="4056422"/>
                <a:ext cx="316049" cy="276999"/>
              </a:xfrm>
              <a:prstGeom prst="rect">
                <a:avLst/>
              </a:prstGeom>
              <a:blipFill>
                <a:blip r:embed="rId9"/>
                <a:stretch>
                  <a:fillRect l="-11538" r="-7692" b="-1304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3BD56624-FA5D-9E18-7C72-7183DC169236}"/>
                  </a:ext>
                </a:extLst>
              </p:cNvPr>
              <p:cNvSpPr txBox="1"/>
              <p:nvPr/>
            </p:nvSpPr>
            <p:spPr>
              <a:xfrm>
                <a:off x="8965749" y="4024026"/>
                <a:ext cx="31604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IN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3BD56624-FA5D-9E18-7C72-7183DC1692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5749" y="4024026"/>
                <a:ext cx="316049" cy="276999"/>
              </a:xfrm>
              <a:prstGeom prst="rect">
                <a:avLst/>
              </a:prstGeom>
              <a:blipFill>
                <a:blip r:embed="rId10"/>
                <a:stretch>
                  <a:fillRect l="-11538" r="-7692" b="-1304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487A8B4-7EFA-05EA-C55E-39D390395E40}"/>
              </a:ext>
            </a:extLst>
          </p:cNvPr>
          <p:cNvCxnSpPr>
            <a:cxnSpLocks/>
          </p:cNvCxnSpPr>
          <p:nvPr/>
        </p:nvCxnSpPr>
        <p:spPr>
          <a:xfrm rot="10800000" flipH="1">
            <a:off x="4129517" y="2373159"/>
            <a:ext cx="1134156" cy="8488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50FC4BAB-D48E-DB7F-4147-BE16F60E9F73}"/>
              </a:ext>
            </a:extLst>
          </p:cNvPr>
          <p:cNvCxnSpPr>
            <a:cxnSpLocks/>
          </p:cNvCxnSpPr>
          <p:nvPr/>
        </p:nvCxnSpPr>
        <p:spPr>
          <a:xfrm rot="10800000">
            <a:off x="6895903" y="2486387"/>
            <a:ext cx="1043162" cy="9783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09E2B048-9C34-A5FB-6E75-302B6132C6E0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6980998" y="2402978"/>
            <a:ext cx="1042333" cy="9485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91875504-31C6-BEFE-2FF6-02178D43AAAA}"/>
                  </a:ext>
                </a:extLst>
              </p:cNvPr>
              <p:cNvSpPr txBox="1"/>
              <p:nvPr/>
            </p:nvSpPr>
            <p:spPr>
              <a:xfrm>
                <a:off x="3760787" y="4949928"/>
                <a:ext cx="2952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91875504-31C6-BEFE-2FF6-02178D43AA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787" y="4949928"/>
                <a:ext cx="295273" cy="276999"/>
              </a:xfrm>
              <a:prstGeom prst="rect">
                <a:avLst/>
              </a:prstGeom>
              <a:blipFill>
                <a:blip r:embed="rId11"/>
                <a:stretch>
                  <a:fillRect l="-20833" r="-8333" b="-1555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F17340A7-78FB-CF24-026D-F13F315ECB09}"/>
                  </a:ext>
                </a:extLst>
              </p:cNvPr>
              <p:cNvSpPr txBox="1"/>
              <p:nvPr/>
            </p:nvSpPr>
            <p:spPr>
              <a:xfrm>
                <a:off x="5909310" y="4930301"/>
                <a:ext cx="3005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IN"/>
              </a:p>
            </p:txBody>
          </p:sp>
        </mc:Choice>
        <mc:Fallback xmlns="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F17340A7-78FB-CF24-026D-F13F315ECB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310" y="4930301"/>
                <a:ext cx="300595" cy="276999"/>
              </a:xfrm>
              <a:prstGeom prst="rect">
                <a:avLst/>
              </a:prstGeom>
              <a:blipFill>
                <a:blip r:embed="rId12"/>
                <a:stretch>
                  <a:fillRect l="-18000" r="-6000" b="-1555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676290-6E6D-459B-C8B9-4B2F60DE2325}"/>
                  </a:ext>
                </a:extLst>
              </p:cNvPr>
              <p:cNvSpPr txBox="1"/>
              <p:nvPr/>
            </p:nvSpPr>
            <p:spPr>
              <a:xfrm>
                <a:off x="8070956" y="4939826"/>
                <a:ext cx="3005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IN"/>
              </a:p>
            </p:txBody>
          </p:sp>
        </mc:Choice>
        <mc:Fallback xmlns="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676290-6E6D-459B-C8B9-4B2F60DE23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0956" y="4939826"/>
                <a:ext cx="300595" cy="276999"/>
              </a:xfrm>
              <a:prstGeom prst="rect">
                <a:avLst/>
              </a:prstGeom>
              <a:blipFill>
                <a:blip r:embed="rId13"/>
                <a:stretch>
                  <a:fillRect l="-20408" r="-8163" b="-1304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8" name="Picture 107">
            <a:extLst>
              <a:ext uri="{FF2B5EF4-FFF2-40B4-BE49-F238E27FC236}">
                <a16:creationId xmlns:a16="http://schemas.microsoft.com/office/drawing/2014/main" id="{16ED6F39-EEF3-36A6-C15F-5C08029F231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796" y="4170713"/>
            <a:ext cx="461665" cy="276999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408789B0-A90A-AD3A-79E9-DFC14642404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796" y="5553518"/>
            <a:ext cx="461665" cy="2769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08082E2B-6CB4-6A6B-473F-3A13A541B96E}"/>
                  </a:ext>
                </a:extLst>
              </p:cNvPr>
              <p:cNvSpPr txBox="1"/>
              <p:nvPr/>
            </p:nvSpPr>
            <p:spPr>
              <a:xfrm>
                <a:off x="9377441" y="4804963"/>
                <a:ext cx="2814559" cy="663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Weights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𝐶𝑙𝑖𝑒𝑛𝑡</m:t>
                      </m:r>
                    </m:oMath>
                  </m:oMathPara>
                </a14:m>
                <a:endParaRPr lang="en-I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: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Data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th</m:t>
                        </m:r>
                      </m:sup>
                    </m:sSup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client</m:t>
                    </m:r>
                  </m:oMath>
                </a14:m>
                <a:r>
                  <a:rPr lang="en-IN" dirty="0"/>
                  <a:t> </a:t>
                </a:r>
              </a:p>
            </p:txBody>
          </p:sp>
        </mc:Choice>
        <mc:Fallback xmlns=""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08082E2B-6CB4-6A6B-473F-3A13A541B9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7441" y="4804963"/>
                <a:ext cx="2814559" cy="66358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TextBox 110">
            <a:extLst>
              <a:ext uri="{FF2B5EF4-FFF2-40B4-BE49-F238E27FC236}">
                <a16:creationId xmlns:a16="http://schemas.microsoft.com/office/drawing/2014/main" id="{0501EA54-0D01-3953-0599-6752A80ECEBA}"/>
              </a:ext>
            </a:extLst>
          </p:cNvPr>
          <p:cNvSpPr txBox="1"/>
          <p:nvPr/>
        </p:nvSpPr>
        <p:spPr>
          <a:xfrm>
            <a:off x="8675612" y="2618648"/>
            <a:ext cx="3715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1.Sharing weights to clients</a:t>
            </a:r>
          </a:p>
          <a:p>
            <a:r>
              <a:rPr lang="en-US" dirty="0">
                <a:solidFill>
                  <a:srgbClr val="00B050"/>
                </a:solidFill>
              </a:rPr>
              <a:t>2.Local training</a:t>
            </a:r>
          </a:p>
          <a:p>
            <a:r>
              <a:rPr lang="en-US" dirty="0">
                <a:solidFill>
                  <a:srgbClr val="FF0000"/>
                </a:solidFill>
              </a:rPr>
              <a:t>3.Sharing weights to Global model</a:t>
            </a:r>
          </a:p>
          <a:p>
            <a:r>
              <a:rPr lang="en-US" dirty="0">
                <a:solidFill>
                  <a:schemeClr val="accent5"/>
                </a:solidFill>
              </a:rPr>
              <a:t>4.Weight averaging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6E843A-C8C9-D289-E495-871478EDC20A}"/>
              </a:ext>
            </a:extLst>
          </p:cNvPr>
          <p:cNvSpPr txBox="1"/>
          <p:nvPr/>
        </p:nvSpPr>
        <p:spPr>
          <a:xfrm>
            <a:off x="1066800" y="1603308"/>
            <a:ext cx="27854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FL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79;p16">
            <a:extLst>
              <a:ext uri="{FF2B5EF4-FFF2-40B4-BE49-F238E27FC236}">
                <a16:creationId xmlns:a16="http://schemas.microsoft.com/office/drawing/2014/main" id="{FFF36FA2-D471-3C5E-7E93-E97666D2BB08}"/>
              </a:ext>
            </a:extLst>
          </p:cNvPr>
          <p:cNvSpPr txBox="1"/>
          <p:nvPr/>
        </p:nvSpPr>
        <p:spPr>
          <a:xfrm>
            <a:off x="257174" y="6529862"/>
            <a:ext cx="721188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[2]McMahan et al. "Communication-efficient learning of deep networks from decentralized data". In: PMLR,2017</a:t>
            </a:r>
            <a:endParaRPr sz="1200"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378B3B-AA90-B36F-BD9E-72AA6DFA1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09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1" grpId="0"/>
      <p:bldP spid="55" grpId="0"/>
      <p:bldP spid="56" grpId="0"/>
      <p:bldP spid="57" grpId="0"/>
      <p:bldP spid="59" grpId="0"/>
      <p:bldP spid="72" grpId="0"/>
      <p:bldP spid="80" grpId="0"/>
      <p:bldP spid="81" grpId="0"/>
      <p:bldP spid="82" grpId="0"/>
      <p:bldP spid="88" grpId="0"/>
      <p:bldP spid="89" grpId="0"/>
      <p:bldP spid="90" grpId="0"/>
      <p:bldP spid="91" grpId="0"/>
      <p:bldP spid="92" grpId="0"/>
      <p:bldP spid="104" grpId="0"/>
      <p:bldP spid="105" grpId="0"/>
      <p:bldP spid="10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5C28-A476-EF4C-74EB-9CA8484C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4B0E5-D36A-D3C5-1C3E-573432075B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8704" y="1591309"/>
            <a:ext cx="6273801" cy="3211401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Division of Existing Datasets: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Domain shift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Heterogeneity: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FedAvg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suffer from non-convergence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Averaging Dilemma: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 features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Bottlenecks: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aggregation cause congestion</a:t>
            </a:r>
          </a:p>
        </p:txBody>
      </p:sp>
      <p:pic>
        <p:nvPicPr>
          <p:cNvPr id="8" name="Google Shape;93;p18">
            <a:extLst>
              <a:ext uri="{FF2B5EF4-FFF2-40B4-BE49-F238E27FC236}">
                <a16:creationId xmlns:a16="http://schemas.microsoft.com/office/drawing/2014/main" id="{C4265B3E-D1B1-7013-7C0B-2FE699665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rcRect l="6279" t="5288" r="6219" b="58360"/>
          <a:stretch>
            <a:fillRect/>
          </a:stretch>
        </p:blipFill>
        <p:spPr>
          <a:xfrm>
            <a:off x="7518400" y="1361440"/>
            <a:ext cx="4378960" cy="12459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F5331D-160A-8989-BEEC-A4918188E7D8}"/>
              </a:ext>
            </a:extLst>
          </p:cNvPr>
          <p:cNvSpPr txBox="1"/>
          <p:nvPr/>
        </p:nvSpPr>
        <p:spPr>
          <a:xfrm>
            <a:off x="675641" y="4840811"/>
            <a:ext cx="70256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algorithms robust to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heterogeneity with faster convergence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lower communication costs.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E37532-685E-D524-C0D8-F678880394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00" y="2657131"/>
            <a:ext cx="4378960" cy="157055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83D778D-254A-DF75-D7AE-809717D27EC2}"/>
              </a:ext>
            </a:extLst>
          </p:cNvPr>
          <p:cNvGrpSpPr/>
          <p:nvPr/>
        </p:nvGrpSpPr>
        <p:grpSpPr>
          <a:xfrm>
            <a:off x="7701281" y="4277390"/>
            <a:ext cx="4196078" cy="1484810"/>
            <a:chOff x="7518400" y="4277390"/>
            <a:chExt cx="4378960" cy="148481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44E5A7E-E132-21EB-3FBF-E39BA67C0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8400" y="4277390"/>
              <a:ext cx="4378960" cy="148481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6CC007C-3F56-DB10-99E4-94B62AE4DC04}"/>
                </a:ext>
              </a:extLst>
            </p:cNvPr>
            <p:cNvSpPr txBox="1"/>
            <p:nvPr/>
          </p:nvSpPr>
          <p:spPr>
            <a:xfrm>
              <a:off x="10281920" y="4460240"/>
              <a:ext cx="6705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Outlier</a:t>
              </a:r>
              <a:endParaRPr lang="en-IN" sz="1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3D5324-464F-FE2F-2771-5C0F1337A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310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A46F-C980-D0FC-AA5A-7F00BD2E5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Fed-Cyclic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E2B39-42E0-5FC6-181F-58BCC2BCD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1560" y="164274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Single model is rotated across the clients.</a:t>
            </a:r>
          </a:p>
          <a:p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A client trains the model received and sends the updated model to the next client. </a:t>
            </a:r>
          </a:p>
          <a:p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Global server can be involved to coordinate passing of the model from one client to another.</a:t>
            </a:r>
          </a:p>
          <a:p>
            <a:r>
              <a:rPr lang="en-IN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Communicationally Efficient</a:t>
            </a:r>
            <a:endParaRPr lang="en-US" dirty="0">
              <a:solidFill>
                <a:srgbClr val="00B050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5" name="Content Placeholder 54">
            <a:extLst>
              <a:ext uri="{FF2B5EF4-FFF2-40B4-BE49-F238E27FC236}">
                <a16:creationId xmlns:a16="http://schemas.microsoft.com/office/drawing/2014/main" id="{95AD3601-05F4-AB01-5BE4-A40D6730D9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0" y="1534938"/>
            <a:ext cx="5775917" cy="4354484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0A47D1F-4493-A6BB-1A7D-87B24AC6C31D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0A47D1F-4493-A6BB-1A7D-87B24AC6C3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4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79;p16">
            <a:extLst>
              <a:ext uri="{FF2B5EF4-FFF2-40B4-BE49-F238E27FC236}">
                <a16:creationId xmlns:a16="http://schemas.microsoft.com/office/drawing/2014/main" id="{3FEF3DDD-B169-2849-D4C4-7152110C908D}"/>
              </a:ext>
            </a:extLst>
          </p:cNvPr>
          <p:cNvSpPr txBox="1"/>
          <p:nvPr/>
        </p:nvSpPr>
        <p:spPr>
          <a:xfrm>
            <a:off x="581025" y="6415562"/>
            <a:ext cx="67437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[3]Jain, Shreyansh, and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Koteswar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Rao </a:t>
            </a:r>
            <a:r>
              <a:rPr lang="en-IN" sz="12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Jerripothula</a:t>
            </a:r>
            <a:r>
              <a:rPr lang="en-IN" sz="12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. “Federated Learning for Commercial Image Sources.” 2023 IEEE/CVF Winter Conference on Applications of Computer Vision (WACV), IEEE,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A5BDB-6361-8ECA-56CB-EBB4D55EB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5253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D166A-1E09-9607-02EF-5A85069CA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E6479BB7-4188-E893-8125-B102C6691390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F54D1A2E-2BE3-67AE-23A3-8FEBED14D603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E9E023E2-D7A0-8B71-424B-2DF779799DFA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8E665C51-10B2-4CC5-B207-6789A61BA0A7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3722C48C-3598-0ECC-0B46-52FE1C907FBE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332DD67F-F0A2-A37B-8B37-5C23A3315B47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334C8E32-D3D3-464F-6D9E-86E03DAE2820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63E8A33D-FCE8-930E-7B4F-5A5AACE9600D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EBF9EB15-8EDE-6A46-7D1E-D8014A484D5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2AADA943-E04C-50E2-C9CA-13221D09EC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8EA4C607-9209-DFC3-D658-647AF5B843A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13A9ED02-0994-506E-FB08-08623B0AC5D5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85DDDF62-7F76-F3DB-9ED5-DC8DD1F993BF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81D6126F-6132-389A-5798-693575780BE5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43E694A1-F829-285A-270B-B0B9C232CE6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5D903054-99ED-7E99-AE9F-413D82C300E9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8A72DEC6-1A60-3E6C-B059-0BC857120531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FD1488CC-535D-E120-F141-BA5D94217104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957FA5C9-2DD6-4677-86A9-A36991FA77AC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D95F6498-9073-21CA-27D4-5944DDC50D6E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79FB75EC-6062-DC17-A965-CDD4D02A3556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CDA08E0D-2028-1ED0-8BD8-33C404266BF7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4A879D54-92AB-6E05-371D-8D4A7ACE2196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7211676B-AFC3-E904-307A-C02555184C87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Google Shape;174;p22">
            <a:extLst>
              <a:ext uri="{FF2B5EF4-FFF2-40B4-BE49-F238E27FC236}">
                <a16:creationId xmlns:a16="http://schemas.microsoft.com/office/drawing/2014/main" id="{0913001E-E77D-A424-1CD5-F933185A9AA1}"/>
              </a:ext>
            </a:extLst>
          </p:cNvPr>
          <p:cNvSpPr/>
          <p:nvPr/>
        </p:nvSpPr>
        <p:spPr>
          <a:xfrm>
            <a:off x="2920150" y="1489921"/>
            <a:ext cx="630000" cy="822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6;p22">
            <a:extLst>
              <a:ext uri="{FF2B5EF4-FFF2-40B4-BE49-F238E27FC236}">
                <a16:creationId xmlns:a16="http://schemas.microsoft.com/office/drawing/2014/main" id="{9D41A02F-A7A1-228A-91F2-6879E1984B81}"/>
              </a:ext>
            </a:extLst>
          </p:cNvPr>
          <p:cNvSpPr txBox="1"/>
          <p:nvPr/>
        </p:nvSpPr>
        <p:spPr>
          <a:xfrm>
            <a:off x="3106027" y="2084387"/>
            <a:ext cx="520400" cy="292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B3FB5EB-5278-DA27-F539-85B7215451BC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B3FB5EB-5278-DA27-F539-85B721545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2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B8DC398-F87B-AA6D-F700-BBC29C473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61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02384 L 0.0349 -0.14051 L 0.12396 -0.18912 L 0.16302 -0.13495 " pathEditMode="relative" ptsTypes="AAAA">
                                      <p:cBhvr>
                                        <p:cTn id="2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0" grpId="0"/>
      <p:bldP spid="48" grpId="0" animBg="1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9322F-BD8B-42BA-EEA7-FF172B036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FF2B5EF4-FFF2-40B4-BE49-F238E27FC236}">
                <a16:creationId xmlns:a16="http://schemas.microsoft.com/office/drawing/2014/main" id="{90F23DF5-CEC7-5F70-DBC3-60B66D4AE1E7}"/>
              </a:ext>
            </a:extLst>
          </p:cNvPr>
          <p:cNvSpPr txBox="1"/>
          <p:nvPr/>
        </p:nvSpPr>
        <p:spPr>
          <a:xfrm>
            <a:off x="3995738" y="232386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129;p22">
            <a:extLst>
              <a:ext uri="{FF2B5EF4-FFF2-40B4-BE49-F238E27FC236}">
                <a16:creationId xmlns:a16="http://schemas.microsoft.com/office/drawing/2014/main" id="{477307FA-7D02-29E8-D2D6-147055E20DB6}"/>
              </a:ext>
            </a:extLst>
          </p:cNvPr>
          <p:cNvSpPr txBox="1"/>
          <p:nvPr/>
        </p:nvSpPr>
        <p:spPr>
          <a:xfrm>
            <a:off x="5463213" y="1694080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130;p22">
            <a:extLst>
              <a:ext uri="{FF2B5EF4-FFF2-40B4-BE49-F238E27FC236}">
                <a16:creationId xmlns:a16="http://schemas.microsoft.com/office/drawing/2014/main" id="{94D44311-5C72-A815-5316-0D09437AE99B}"/>
              </a:ext>
            </a:extLst>
          </p:cNvPr>
          <p:cNvSpPr txBox="1"/>
          <p:nvPr/>
        </p:nvSpPr>
        <p:spPr>
          <a:xfrm>
            <a:off x="7146262" y="1961926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31;p22">
            <a:extLst>
              <a:ext uri="{FF2B5EF4-FFF2-40B4-BE49-F238E27FC236}">
                <a16:creationId xmlns:a16="http://schemas.microsoft.com/office/drawing/2014/main" id="{486427CA-B709-1C7D-54B6-CA7BF093B39A}"/>
              </a:ext>
            </a:extLst>
          </p:cNvPr>
          <p:cNvSpPr txBox="1"/>
          <p:nvPr/>
        </p:nvSpPr>
        <p:spPr>
          <a:xfrm>
            <a:off x="7698605" y="2994417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32;p22">
            <a:extLst>
              <a:ext uri="{FF2B5EF4-FFF2-40B4-BE49-F238E27FC236}">
                <a16:creationId xmlns:a16="http://schemas.microsoft.com/office/drawing/2014/main" id="{5C406863-2F3E-EE50-FF83-B4BC1F5C3F10}"/>
              </a:ext>
            </a:extLst>
          </p:cNvPr>
          <p:cNvSpPr txBox="1"/>
          <p:nvPr/>
        </p:nvSpPr>
        <p:spPr>
          <a:xfrm>
            <a:off x="7187511" y="4408581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133;p22">
            <a:extLst>
              <a:ext uri="{FF2B5EF4-FFF2-40B4-BE49-F238E27FC236}">
                <a16:creationId xmlns:a16="http://schemas.microsoft.com/office/drawing/2014/main" id="{D8CCAE5C-5CA3-8B1B-FE6F-48DDE33EF90C}"/>
              </a:ext>
            </a:extLst>
          </p:cNvPr>
          <p:cNvSpPr txBox="1"/>
          <p:nvPr/>
        </p:nvSpPr>
        <p:spPr>
          <a:xfrm>
            <a:off x="5715552" y="4664758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34;p22">
            <a:extLst>
              <a:ext uri="{FF2B5EF4-FFF2-40B4-BE49-F238E27FC236}">
                <a16:creationId xmlns:a16="http://schemas.microsoft.com/office/drawing/2014/main" id="{24BD1A86-181B-7FA1-7660-1569FD2EB45C}"/>
              </a:ext>
            </a:extLst>
          </p:cNvPr>
          <p:cNvSpPr txBox="1"/>
          <p:nvPr/>
        </p:nvSpPr>
        <p:spPr>
          <a:xfrm>
            <a:off x="4599628" y="4454212"/>
            <a:ext cx="476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35;p22">
            <a:extLst>
              <a:ext uri="{FF2B5EF4-FFF2-40B4-BE49-F238E27FC236}">
                <a16:creationId xmlns:a16="http://schemas.microsoft.com/office/drawing/2014/main" id="{9DDD9786-04CB-1DCF-CE5C-B75AEE41D337}"/>
              </a:ext>
            </a:extLst>
          </p:cNvPr>
          <p:cNvSpPr txBox="1"/>
          <p:nvPr/>
        </p:nvSpPr>
        <p:spPr>
          <a:xfrm>
            <a:off x="3954832" y="3426849"/>
            <a:ext cx="508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1000" b="1" i="1" baseline="-25000"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0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36;p22">
            <a:extLst>
              <a:ext uri="{FF2B5EF4-FFF2-40B4-BE49-F238E27FC236}">
                <a16:creationId xmlns:a16="http://schemas.microsoft.com/office/drawing/2014/main" id="{075659F5-7B55-E3C4-5B16-608F9780F15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3176" y="1570650"/>
            <a:ext cx="857053" cy="852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7;p22">
            <a:extLst>
              <a:ext uri="{FF2B5EF4-FFF2-40B4-BE49-F238E27FC236}">
                <a16:creationId xmlns:a16="http://schemas.microsoft.com/office/drawing/2014/main" id="{BA4FFA4A-93FF-2F3F-F4B0-C444BEA0EEC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220" y="1393384"/>
            <a:ext cx="1048790" cy="6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8;p22">
            <a:extLst>
              <a:ext uri="{FF2B5EF4-FFF2-40B4-BE49-F238E27FC236}">
                <a16:creationId xmlns:a16="http://schemas.microsoft.com/office/drawing/2014/main" id="{152C4DEF-5B7D-9BA4-B57B-459C9183B3D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9933" y="3217052"/>
            <a:ext cx="1095792" cy="73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9;p22">
            <a:extLst>
              <a:ext uri="{FF2B5EF4-FFF2-40B4-BE49-F238E27FC236}">
                <a16:creationId xmlns:a16="http://schemas.microsoft.com/office/drawing/2014/main" id="{7A801A1D-975D-F951-FDFD-AEEC4401957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9263" y="2766950"/>
            <a:ext cx="857053" cy="82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0;p22">
            <a:extLst>
              <a:ext uri="{FF2B5EF4-FFF2-40B4-BE49-F238E27FC236}">
                <a16:creationId xmlns:a16="http://schemas.microsoft.com/office/drawing/2014/main" id="{736C9240-8D0F-3D4C-C084-555D9777181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3864" y="889161"/>
            <a:ext cx="726557" cy="86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41;p22">
            <a:extLst>
              <a:ext uri="{FF2B5EF4-FFF2-40B4-BE49-F238E27FC236}">
                <a16:creationId xmlns:a16="http://schemas.microsoft.com/office/drawing/2014/main" id="{52196039-0C9D-0BD3-CC2F-DDC873D2964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9248" y="4999545"/>
            <a:ext cx="934700" cy="771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42;p22">
            <a:extLst>
              <a:ext uri="{FF2B5EF4-FFF2-40B4-BE49-F238E27FC236}">
                <a16:creationId xmlns:a16="http://schemas.microsoft.com/office/drawing/2014/main" id="{DF15A9BC-6BDD-EEEB-EA7A-605512F411DF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91333" y="4702014"/>
            <a:ext cx="726555" cy="88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3;p22">
            <a:extLst>
              <a:ext uri="{FF2B5EF4-FFF2-40B4-BE49-F238E27FC236}">
                <a16:creationId xmlns:a16="http://schemas.microsoft.com/office/drawing/2014/main" id="{766C2319-ABB8-F1B6-0B20-60BC706B2E74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1888" y="4379196"/>
            <a:ext cx="726556" cy="938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44;p22">
            <a:extLst>
              <a:ext uri="{FF2B5EF4-FFF2-40B4-BE49-F238E27FC236}">
                <a16:creationId xmlns:a16="http://schemas.microsoft.com/office/drawing/2014/main" id="{AD076EAA-70DA-4206-4E0A-E2BFC95D5E45}"/>
              </a:ext>
            </a:extLst>
          </p:cNvPr>
          <p:cNvSpPr/>
          <p:nvPr/>
        </p:nvSpPr>
        <p:spPr>
          <a:xfrm rot="933624">
            <a:off x="4687911" y="1438444"/>
            <a:ext cx="380236" cy="350898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6;p22">
            <a:extLst>
              <a:ext uri="{FF2B5EF4-FFF2-40B4-BE49-F238E27FC236}">
                <a16:creationId xmlns:a16="http://schemas.microsoft.com/office/drawing/2014/main" id="{B64F41BA-4B27-3A2F-8FC5-58F471B55516}"/>
              </a:ext>
            </a:extLst>
          </p:cNvPr>
          <p:cNvSpPr/>
          <p:nvPr/>
        </p:nvSpPr>
        <p:spPr>
          <a:xfrm rot="3018564">
            <a:off x="6341864" y="1147740"/>
            <a:ext cx="382844" cy="348239"/>
          </a:xfrm>
          <a:prstGeom prst="bentArrow">
            <a:avLst>
              <a:gd name="adj1" fmla="val 25000"/>
              <a:gd name="adj2" fmla="val 31237"/>
              <a:gd name="adj3" fmla="val 18880"/>
              <a:gd name="adj4" fmla="val 81263"/>
            </a:avLst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3;p22">
            <a:extLst>
              <a:ext uri="{FF2B5EF4-FFF2-40B4-BE49-F238E27FC236}">
                <a16:creationId xmlns:a16="http://schemas.microsoft.com/office/drawing/2014/main" id="{85023FEC-0B4C-FD12-BA79-232B99A530F9}"/>
              </a:ext>
            </a:extLst>
          </p:cNvPr>
          <p:cNvSpPr txBox="1"/>
          <p:nvPr/>
        </p:nvSpPr>
        <p:spPr>
          <a:xfrm>
            <a:off x="3701772" y="2676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4;p22">
            <a:extLst>
              <a:ext uri="{FF2B5EF4-FFF2-40B4-BE49-F238E27FC236}">
                <a16:creationId xmlns:a16="http://schemas.microsoft.com/office/drawing/2014/main" id="{47EB0A29-0366-21E6-D8D7-D95BDA0D5DB4}"/>
              </a:ext>
            </a:extLst>
          </p:cNvPr>
          <p:cNvSpPr txBox="1"/>
          <p:nvPr/>
        </p:nvSpPr>
        <p:spPr>
          <a:xfrm>
            <a:off x="6205908" y="151511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55;p22">
            <a:extLst>
              <a:ext uri="{FF2B5EF4-FFF2-40B4-BE49-F238E27FC236}">
                <a16:creationId xmlns:a16="http://schemas.microsoft.com/office/drawing/2014/main" id="{1A550AFB-9ACF-1310-FDA6-9AEA948B4BA9}"/>
              </a:ext>
            </a:extLst>
          </p:cNvPr>
          <p:cNvSpPr txBox="1"/>
          <p:nvPr/>
        </p:nvSpPr>
        <p:spPr>
          <a:xfrm>
            <a:off x="3858776" y="4054014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56;p22">
            <a:extLst>
              <a:ext uri="{FF2B5EF4-FFF2-40B4-BE49-F238E27FC236}">
                <a16:creationId xmlns:a16="http://schemas.microsoft.com/office/drawing/2014/main" id="{98DE9E8D-1A1F-D12E-1847-27CAE3D2259D}"/>
              </a:ext>
            </a:extLst>
          </p:cNvPr>
          <p:cNvSpPr txBox="1"/>
          <p:nvPr/>
        </p:nvSpPr>
        <p:spPr>
          <a:xfrm>
            <a:off x="7596924" y="2339051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7;p22">
            <a:extLst>
              <a:ext uri="{FF2B5EF4-FFF2-40B4-BE49-F238E27FC236}">
                <a16:creationId xmlns:a16="http://schemas.microsoft.com/office/drawing/2014/main" id="{642C0AA1-0C09-25D1-F0F6-C9501831A326}"/>
              </a:ext>
            </a:extLst>
          </p:cNvPr>
          <p:cNvSpPr txBox="1"/>
          <p:nvPr/>
        </p:nvSpPr>
        <p:spPr>
          <a:xfrm>
            <a:off x="7654464" y="3744157"/>
            <a:ext cx="4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158;p22">
            <a:extLst>
              <a:ext uri="{FF2B5EF4-FFF2-40B4-BE49-F238E27FC236}">
                <a16:creationId xmlns:a16="http://schemas.microsoft.com/office/drawing/2014/main" id="{B90C0051-C4FB-F595-20CF-420D90BCF38E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2986559" y="1649101"/>
            <a:ext cx="497167" cy="42863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166;p22">
            <a:extLst>
              <a:ext uri="{FF2B5EF4-FFF2-40B4-BE49-F238E27FC236}">
                <a16:creationId xmlns:a16="http://schemas.microsoft.com/office/drawing/2014/main" id="{F5A7E29A-C912-EEA1-22A0-0EE819F78478}"/>
              </a:ext>
            </a:extLst>
          </p:cNvPr>
          <p:cNvSpPr txBox="1"/>
          <p:nvPr/>
        </p:nvSpPr>
        <p:spPr>
          <a:xfrm>
            <a:off x="3112127" y="2073840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700" b="1" i="1" baseline="-25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" name="Google Shape;159;p22">
            <a:extLst>
              <a:ext uri="{FF2B5EF4-FFF2-40B4-BE49-F238E27FC236}">
                <a16:creationId xmlns:a16="http://schemas.microsoft.com/office/drawing/2014/main" id="{EC4C22E4-2D4B-4373-8FED-DD6BA4532612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4828380" y="590608"/>
            <a:ext cx="485524" cy="418587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167;p22">
            <a:extLst>
              <a:ext uri="{FF2B5EF4-FFF2-40B4-BE49-F238E27FC236}">
                <a16:creationId xmlns:a16="http://schemas.microsoft.com/office/drawing/2014/main" id="{AF2FEFC3-D6EE-ADE7-23FB-2957247B67B2}"/>
              </a:ext>
            </a:extLst>
          </p:cNvPr>
          <p:cNvSpPr txBox="1"/>
          <p:nvPr/>
        </p:nvSpPr>
        <p:spPr>
          <a:xfrm>
            <a:off x="4571568" y="641106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174;p22">
            <a:extLst>
              <a:ext uri="{FF2B5EF4-FFF2-40B4-BE49-F238E27FC236}">
                <a16:creationId xmlns:a16="http://schemas.microsoft.com/office/drawing/2014/main" id="{953CFBBE-D951-9B19-1262-12A70C85DF5D}"/>
              </a:ext>
            </a:extLst>
          </p:cNvPr>
          <p:cNvSpPr/>
          <p:nvPr/>
        </p:nvSpPr>
        <p:spPr>
          <a:xfrm>
            <a:off x="4596467" y="337858"/>
            <a:ext cx="726557" cy="887433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7;p22">
            <a:extLst>
              <a:ext uri="{FF2B5EF4-FFF2-40B4-BE49-F238E27FC236}">
                <a16:creationId xmlns:a16="http://schemas.microsoft.com/office/drawing/2014/main" id="{9B9EF80C-5E30-9D88-A5F9-F312DA9AA8D7}"/>
              </a:ext>
            </a:extLst>
          </p:cNvPr>
          <p:cNvSpPr txBox="1"/>
          <p:nvPr/>
        </p:nvSpPr>
        <p:spPr>
          <a:xfrm>
            <a:off x="4580880" y="641106"/>
            <a:ext cx="50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i="1" dirty="0"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lang="en" sz="700" b="1" i="1" baseline="-25000" dirty="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700" b="1" i="1" baseline="-25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B4899CD-C505-CE4D-2BF8-475322876E9C}"/>
                  </a:ext>
                </a:extLst>
              </p:cNvPr>
              <p:cNvSpPr txBox="1"/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𝑐𝑙𝑖𝑒𝑛𝑡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client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B4899CD-C505-CE4D-2BF8-475322876E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1602" y="5932006"/>
                <a:ext cx="2668102" cy="571247"/>
              </a:xfrm>
              <a:prstGeom prst="rect">
                <a:avLst/>
              </a:prstGeom>
              <a:blipFill>
                <a:blip r:embed="rId11"/>
                <a:stretch>
                  <a:fillRect l="-1831" b="-74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C8B8B85-C4F0-BD55-8578-676A00306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1BD34-356E-41AD-BB02-556E1DFD0A2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933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8 -0.00092 L 0.0198 -0.00092 C 0.02214 -0.00185 0.02448 -0.00277 0.02683 -0.0037 C 0.02761 -0.00416 0.02839 -0.00462 0.02917 -0.00509 C 0.02995 -0.00601 0.0306 -0.0074 0.03152 -0.00787 C 0.03347 -0.00925 0.03581 -0.00902 0.03777 -0.01064 C 0.03881 -0.01157 0.03972 -0.01296 0.04089 -0.01342 C 0.04284 -0.01435 0.04506 -0.01435 0.04714 -0.01481 C 0.05612 -0.02037 0.04727 -0.01574 0.06042 -0.01898 C 0.0612 -0.01921 0.06185 -0.02037 0.06277 -0.02037 C 0.06524 -0.02129 0.06797 -0.02129 0.07058 -0.02175 L 0.10652 -0.02037 C 0.11029 -0.02013 0.11055 -0.01828 0.11433 -0.0162 C 0.1155 -0.01574 0.11693 -0.0155 0.11823 -0.01481 C 0.12123 -0.01365 0.12292 -0.01273 0.12605 -0.01064 C 0.13399 -0.00555 0.12618 -0.01041 0.13308 -0.00509 C 0.13711 -0.00208 0.13373 -0.00601 0.13855 -0.00092 C 0.14063 0.00116 0.14271 0.00348 0.1448 0.00602 C 0.14558 0.00695 0.14623 0.00788 0.14714 0.0088 C 0.14805 0.00973 0.14922 0.01042 0.15027 0.01158 C 0.15105 0.01227 0.1517 0.01366 0.15261 0.01436 C 0.15378 0.01505 0.15521 0.01528 0.15652 0.01575 C 0.15782 0.0176 0.15899 0.01968 0.16042 0.0213 C 0.16107 0.022 0.16198 0.02176 0.16277 0.02269 C 0.16928 0.0294 0.16277 0.025 0.16823 0.02825 C 0.16902 0.02963 0.16967 0.03102 0.17058 0.03241 C 0.17383 0.03704 0.17787 0.04213 0.18152 0.0463 C 0.18269 0.04769 0.18425 0.04838 0.18542 0.05047 C 0.18829 0.05556 0.18659 0.05394 0.19011 0.05602 C 0.20027 0.06945 0.1875 0.05278 0.19558 0.06297 C 0.19662 0.06413 0.19753 0.06598 0.1987 0.06713 C 0.19935 0.06783 0.20027 0.06806 0.20105 0.06852 C 0.20183 0.06991 0.20248 0.0713 0.20339 0.07269 C 0.20638 0.07686 0.20704 0.07732 0.20964 0.07963 " pathEditMode="relative" ptsTypes="AAAAAAAAAAAAAAAAAAAAAAAAAAAAAAAAAA">
                                      <p:cBhvr>
                                        <p:cTn id="2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53" grpId="0"/>
      <p:bldP spid="54" grpId="0" animBg="1"/>
      <p:bldP spid="19" grpId="0"/>
      <p:bldP spid="1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5da0606-8d8e-4907-9a86-88ac7bcbac5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209A219B2F874CA2E852D2A8E9CD19" ma:contentTypeVersion="11" ma:contentTypeDescription="Create a new document." ma:contentTypeScope="" ma:versionID="fc4a6226e93976aa170cc477888d3e76">
  <xsd:schema xmlns:xsd="http://www.w3.org/2001/XMLSchema" xmlns:xs="http://www.w3.org/2001/XMLSchema" xmlns:p="http://schemas.microsoft.com/office/2006/metadata/properties" xmlns:ns3="55da0606-8d8e-4907-9a86-88ac7bcbac5c" targetNamespace="http://schemas.microsoft.com/office/2006/metadata/properties" ma:root="true" ma:fieldsID="1d6793bb85567193b536f1e5a58d2a16" ns3:_="">
    <xsd:import namespace="55da0606-8d8e-4907-9a86-88ac7bcbac5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da0606-8d8e-4907-9a86-88ac7bcbac5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6CE9A7-2B91-4953-AAB7-840102AB76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A000162-65B7-46B3-9699-28D14F7AEF57}">
  <ds:schemaRefs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metadata/properties"/>
    <ds:schemaRef ds:uri="55da0606-8d8e-4907-9a86-88ac7bcbac5c"/>
    <ds:schemaRef ds:uri="http://schemas.microsoft.com/office/infopath/2007/PartnerControls"/>
    <ds:schemaRef ds:uri="http://schemas.microsoft.com/office/2006/documentManagement/typ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DEB28B8-BFB4-4C52-BC1C-1FFCE40ED98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55da0606-8d8e-4907-9a86-88ac7bcbac5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1918</Words>
  <Application>Microsoft Office PowerPoint</Application>
  <PresentationFormat>Widescreen</PresentationFormat>
  <Paragraphs>422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Aptos</vt:lpstr>
      <vt:lpstr>Aptos Display</vt:lpstr>
      <vt:lpstr>Arial</vt:lpstr>
      <vt:lpstr>Cambria Math</vt:lpstr>
      <vt:lpstr>Montserrat</vt:lpstr>
      <vt:lpstr>Montserrat Medium</vt:lpstr>
      <vt:lpstr>Times New Roman</vt:lpstr>
      <vt:lpstr>Wingdings</vt:lpstr>
      <vt:lpstr>Office Theme</vt:lpstr>
      <vt:lpstr>Federated Learning for Commercial Image Sources</vt:lpstr>
      <vt:lpstr>Contents</vt:lpstr>
      <vt:lpstr>Motivation</vt:lpstr>
      <vt:lpstr>Federated Learning</vt:lpstr>
      <vt:lpstr>Fed Avg (Federated Averaging)</vt:lpstr>
      <vt:lpstr>Problem Statement</vt:lpstr>
      <vt:lpstr>Fed-Cyclic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Fed-Star</vt:lpstr>
      <vt:lpstr>Fed-Star</vt:lpstr>
      <vt:lpstr>Dataset</vt:lpstr>
      <vt:lpstr>Results</vt:lpstr>
      <vt:lpstr>Results</vt:lpstr>
      <vt:lpstr>Conclusion</vt:lpstr>
      <vt:lpstr>Future work - Federated Learning in Modern Dating</vt:lpstr>
      <vt:lpstr>PowerPoint Presentation</vt:lpstr>
    </vt:vector>
  </TitlesOfParts>
  <Company>Indian Institute of Technology Kanpur, Kanpur, U.P.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Federated Learning for Commercial Image Sources</dc:title>
  <dc:creator>Durgesh Dongre</dc:creator>
  <cp:lastModifiedBy>Durgesh Dongre</cp:lastModifiedBy>
  <cp:revision>8</cp:revision>
  <dcterms:created xsi:type="dcterms:W3CDTF">2026-02-02T16:28:39Z</dcterms:created>
  <dcterms:modified xsi:type="dcterms:W3CDTF">2026-02-14T11:04:38Z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0x01010035209A219B2F874CA2E852D2A8E9CD19</vt:lpwstr>
  </property>
</Properties>
</file>